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heme/theme2.xml" ContentType="application/vnd.openxmlformats-officedocument.them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4.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5.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6.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7.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8.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9.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10.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11.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7"/>
  </p:notesMasterIdLst>
  <p:sldIdLst>
    <p:sldId id="409" r:id="rId5"/>
    <p:sldId id="432" r:id="rId6"/>
    <p:sldId id="471" r:id="rId7"/>
    <p:sldId id="459" r:id="rId8"/>
    <p:sldId id="467" r:id="rId9"/>
    <p:sldId id="457" r:id="rId10"/>
    <p:sldId id="458" r:id="rId11"/>
    <p:sldId id="460" r:id="rId12"/>
    <p:sldId id="468" r:id="rId13"/>
    <p:sldId id="469" r:id="rId14"/>
    <p:sldId id="470" r:id="rId15"/>
    <p:sldId id="463"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6" userDrawn="1">
          <p15:clr>
            <a:srgbClr val="A4A3A4"/>
          </p15:clr>
        </p15:guide>
        <p15:guide id="2" pos="383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E32"/>
    <a:srgbClr val="2C2E46"/>
    <a:srgbClr val="EEBA72"/>
    <a:srgbClr val="2D2E46"/>
    <a:srgbClr val="FFFFFF"/>
    <a:srgbClr val="EEBA73"/>
    <a:srgbClr val="383748"/>
    <a:srgbClr val="E8AF61"/>
    <a:srgbClr val="F7CB8C"/>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468" y="236"/>
      </p:cViewPr>
      <p:guideLst>
        <p:guide orient="horz" pos="2166"/>
        <p:guide pos="383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tesh Rathi" userId="86c96a8a96bb1c04" providerId="LiveId" clId="{2D8580BA-47AD-43EF-AFEF-34F64A555F5E}"/>
    <pc:docChg chg="custSel modSld">
      <pc:chgData name="Hitesh Rathi" userId="86c96a8a96bb1c04" providerId="LiveId" clId="{2D8580BA-47AD-43EF-AFEF-34F64A555F5E}" dt="2026-01-15T08:49:59.472" v="12" actId="478"/>
      <pc:docMkLst>
        <pc:docMk/>
      </pc:docMkLst>
      <pc:sldChg chg="delSp mod">
        <pc:chgData name="Hitesh Rathi" userId="86c96a8a96bb1c04" providerId="LiveId" clId="{2D8580BA-47AD-43EF-AFEF-34F64A555F5E}" dt="2026-01-15T08:49:59.472" v="12" actId="478"/>
        <pc:sldMkLst>
          <pc:docMk/>
          <pc:sldMk cId="0" sldId="409"/>
        </pc:sldMkLst>
        <pc:spChg chg="del">
          <ac:chgData name="Hitesh Rathi" userId="86c96a8a96bb1c04" providerId="LiveId" clId="{2D8580BA-47AD-43EF-AFEF-34F64A555F5E}" dt="2026-01-15T08:49:59.472" v="12" actId="478"/>
          <ac:spMkLst>
            <pc:docMk/>
            <pc:sldMk cId="0" sldId="409"/>
            <ac:spMk id="4" creationId="{00000000-0000-0000-0000-000000000000}"/>
          </ac:spMkLst>
        </pc:spChg>
      </pc:sldChg>
      <pc:sldChg chg="delSp modSp mod">
        <pc:chgData name="Hitesh Rathi" userId="86c96a8a96bb1c04" providerId="LiveId" clId="{2D8580BA-47AD-43EF-AFEF-34F64A555F5E}" dt="2026-01-15T08:49:08.258" v="1" actId="478"/>
        <pc:sldMkLst>
          <pc:docMk/>
          <pc:sldMk cId="0" sldId="432"/>
        </pc:sldMkLst>
        <pc:spChg chg="del mod">
          <ac:chgData name="Hitesh Rathi" userId="86c96a8a96bb1c04" providerId="LiveId" clId="{2D8580BA-47AD-43EF-AFEF-34F64A555F5E}" dt="2026-01-15T08:49:08.258" v="1" actId="478"/>
          <ac:spMkLst>
            <pc:docMk/>
            <pc:sldMk cId="0" sldId="432"/>
            <ac:spMk id="4" creationId="{1628C63A-17A0-17A1-2BA8-BE10069391D9}"/>
          </ac:spMkLst>
        </pc:spChg>
      </pc:sldChg>
      <pc:sldChg chg="delSp mod">
        <pc:chgData name="Hitesh Rathi" userId="86c96a8a96bb1c04" providerId="LiveId" clId="{2D8580BA-47AD-43EF-AFEF-34F64A555F5E}" dt="2026-01-15T08:49:23.253" v="5" actId="478"/>
        <pc:sldMkLst>
          <pc:docMk/>
          <pc:sldMk cId="0" sldId="457"/>
        </pc:sldMkLst>
        <pc:spChg chg="del">
          <ac:chgData name="Hitesh Rathi" userId="86c96a8a96bb1c04" providerId="LiveId" clId="{2D8580BA-47AD-43EF-AFEF-34F64A555F5E}" dt="2026-01-15T08:49:23.253" v="5" actId="478"/>
          <ac:spMkLst>
            <pc:docMk/>
            <pc:sldMk cId="0" sldId="457"/>
            <ac:spMk id="7" creationId="{E0D8A8E4-762B-CF46-02E9-C49F021D9D72}"/>
          </ac:spMkLst>
        </pc:spChg>
      </pc:sldChg>
      <pc:sldChg chg="delSp mod">
        <pc:chgData name="Hitesh Rathi" userId="86c96a8a96bb1c04" providerId="LiveId" clId="{2D8580BA-47AD-43EF-AFEF-34F64A555F5E}" dt="2026-01-15T08:49:26.843" v="6" actId="478"/>
        <pc:sldMkLst>
          <pc:docMk/>
          <pc:sldMk cId="0" sldId="458"/>
        </pc:sldMkLst>
        <pc:spChg chg="del">
          <ac:chgData name="Hitesh Rathi" userId="86c96a8a96bb1c04" providerId="LiveId" clId="{2D8580BA-47AD-43EF-AFEF-34F64A555F5E}" dt="2026-01-15T08:49:26.843" v="6" actId="478"/>
          <ac:spMkLst>
            <pc:docMk/>
            <pc:sldMk cId="0" sldId="458"/>
            <ac:spMk id="14" creationId="{AD41DC99-DB35-2855-B642-31E97052075F}"/>
          </ac:spMkLst>
        </pc:spChg>
      </pc:sldChg>
      <pc:sldChg chg="delSp mod">
        <pc:chgData name="Hitesh Rathi" userId="86c96a8a96bb1c04" providerId="LiveId" clId="{2D8580BA-47AD-43EF-AFEF-34F64A555F5E}" dt="2026-01-15T08:49:16.118" v="3" actId="478"/>
        <pc:sldMkLst>
          <pc:docMk/>
          <pc:sldMk cId="104018047" sldId="459"/>
        </pc:sldMkLst>
        <pc:spChg chg="del">
          <ac:chgData name="Hitesh Rathi" userId="86c96a8a96bb1c04" providerId="LiveId" clId="{2D8580BA-47AD-43EF-AFEF-34F64A555F5E}" dt="2026-01-15T08:49:16.118" v="3" actId="478"/>
          <ac:spMkLst>
            <pc:docMk/>
            <pc:sldMk cId="104018047" sldId="459"/>
            <ac:spMk id="12" creationId="{C560A550-C7F4-E33F-1948-22FF292968DF}"/>
          </ac:spMkLst>
        </pc:spChg>
      </pc:sldChg>
      <pc:sldChg chg="delSp mod">
        <pc:chgData name="Hitesh Rathi" userId="86c96a8a96bb1c04" providerId="LiveId" clId="{2D8580BA-47AD-43EF-AFEF-34F64A555F5E}" dt="2026-01-15T08:49:30.026" v="7" actId="478"/>
        <pc:sldMkLst>
          <pc:docMk/>
          <pc:sldMk cId="2174110220" sldId="460"/>
        </pc:sldMkLst>
        <pc:spChg chg="del">
          <ac:chgData name="Hitesh Rathi" userId="86c96a8a96bb1c04" providerId="LiveId" clId="{2D8580BA-47AD-43EF-AFEF-34F64A555F5E}" dt="2026-01-15T08:49:30.026" v="7" actId="478"/>
          <ac:spMkLst>
            <pc:docMk/>
            <pc:sldMk cId="2174110220" sldId="460"/>
            <ac:spMk id="4" creationId="{EC70CAE7-F9F1-AC85-E27B-701D536E1B8D}"/>
          </ac:spMkLst>
        </pc:spChg>
      </pc:sldChg>
      <pc:sldChg chg="delSp mod">
        <pc:chgData name="Hitesh Rathi" userId="86c96a8a96bb1c04" providerId="LiveId" clId="{2D8580BA-47AD-43EF-AFEF-34F64A555F5E}" dt="2026-01-15T08:49:45.296" v="11" actId="478"/>
        <pc:sldMkLst>
          <pc:docMk/>
          <pc:sldMk cId="2550106657" sldId="463"/>
        </pc:sldMkLst>
        <pc:spChg chg="del">
          <ac:chgData name="Hitesh Rathi" userId="86c96a8a96bb1c04" providerId="LiveId" clId="{2D8580BA-47AD-43EF-AFEF-34F64A555F5E}" dt="2026-01-15T08:49:45.296" v="11" actId="478"/>
          <ac:spMkLst>
            <pc:docMk/>
            <pc:sldMk cId="2550106657" sldId="463"/>
            <ac:spMk id="24" creationId="{4EE78C27-D987-8115-1C8D-EC99378E3E6F}"/>
          </ac:spMkLst>
        </pc:spChg>
      </pc:sldChg>
      <pc:sldChg chg="delSp mod">
        <pc:chgData name="Hitesh Rathi" userId="86c96a8a96bb1c04" providerId="LiveId" clId="{2D8580BA-47AD-43EF-AFEF-34F64A555F5E}" dt="2026-01-15T08:49:20.301" v="4" actId="478"/>
        <pc:sldMkLst>
          <pc:docMk/>
          <pc:sldMk cId="3658138778" sldId="467"/>
        </pc:sldMkLst>
        <pc:spChg chg="del">
          <ac:chgData name="Hitesh Rathi" userId="86c96a8a96bb1c04" providerId="LiveId" clId="{2D8580BA-47AD-43EF-AFEF-34F64A555F5E}" dt="2026-01-15T08:49:20.301" v="4" actId="478"/>
          <ac:spMkLst>
            <pc:docMk/>
            <pc:sldMk cId="3658138778" sldId="467"/>
            <ac:spMk id="7" creationId="{44B0AB0F-9F9F-42D7-8A2E-2E405DF78138}"/>
          </ac:spMkLst>
        </pc:spChg>
      </pc:sldChg>
      <pc:sldChg chg="delSp mod">
        <pc:chgData name="Hitesh Rathi" userId="86c96a8a96bb1c04" providerId="LiveId" clId="{2D8580BA-47AD-43EF-AFEF-34F64A555F5E}" dt="2026-01-15T08:49:33.754" v="8" actId="478"/>
        <pc:sldMkLst>
          <pc:docMk/>
          <pc:sldMk cId="4080385699" sldId="468"/>
        </pc:sldMkLst>
        <pc:spChg chg="del">
          <ac:chgData name="Hitesh Rathi" userId="86c96a8a96bb1c04" providerId="LiveId" clId="{2D8580BA-47AD-43EF-AFEF-34F64A555F5E}" dt="2026-01-15T08:49:33.754" v="8" actId="478"/>
          <ac:spMkLst>
            <pc:docMk/>
            <pc:sldMk cId="4080385699" sldId="468"/>
            <ac:spMk id="24" creationId="{E2CCA820-7D53-2740-A778-5B2493DEBF8A}"/>
          </ac:spMkLst>
        </pc:spChg>
      </pc:sldChg>
      <pc:sldChg chg="delSp mod">
        <pc:chgData name="Hitesh Rathi" userId="86c96a8a96bb1c04" providerId="LiveId" clId="{2D8580BA-47AD-43EF-AFEF-34F64A555F5E}" dt="2026-01-15T08:49:37.502" v="9" actId="478"/>
        <pc:sldMkLst>
          <pc:docMk/>
          <pc:sldMk cId="2639667773" sldId="469"/>
        </pc:sldMkLst>
        <pc:spChg chg="del">
          <ac:chgData name="Hitesh Rathi" userId="86c96a8a96bb1c04" providerId="LiveId" clId="{2D8580BA-47AD-43EF-AFEF-34F64A555F5E}" dt="2026-01-15T08:49:37.502" v="9" actId="478"/>
          <ac:spMkLst>
            <pc:docMk/>
            <pc:sldMk cId="2639667773" sldId="469"/>
            <ac:spMk id="14" creationId="{B11B8029-B8B8-70E2-D1AE-1942556BAC7F}"/>
          </ac:spMkLst>
        </pc:spChg>
      </pc:sldChg>
      <pc:sldChg chg="delSp mod">
        <pc:chgData name="Hitesh Rathi" userId="86c96a8a96bb1c04" providerId="LiveId" clId="{2D8580BA-47AD-43EF-AFEF-34F64A555F5E}" dt="2026-01-15T08:49:40.488" v="10" actId="478"/>
        <pc:sldMkLst>
          <pc:docMk/>
          <pc:sldMk cId="3900583905" sldId="470"/>
        </pc:sldMkLst>
        <pc:spChg chg="del">
          <ac:chgData name="Hitesh Rathi" userId="86c96a8a96bb1c04" providerId="LiveId" clId="{2D8580BA-47AD-43EF-AFEF-34F64A555F5E}" dt="2026-01-15T08:49:40.488" v="10" actId="478"/>
          <ac:spMkLst>
            <pc:docMk/>
            <pc:sldMk cId="3900583905" sldId="470"/>
            <ac:spMk id="14" creationId="{BBFB585B-20ED-3BCF-A418-06F1905DCF77}"/>
          </ac:spMkLst>
        </pc:spChg>
      </pc:sldChg>
      <pc:sldChg chg="delSp mod">
        <pc:chgData name="Hitesh Rathi" userId="86c96a8a96bb1c04" providerId="LiveId" clId="{2D8580BA-47AD-43EF-AFEF-34F64A555F5E}" dt="2026-01-15T08:49:13.299" v="2" actId="478"/>
        <pc:sldMkLst>
          <pc:docMk/>
          <pc:sldMk cId="452895803" sldId="471"/>
        </pc:sldMkLst>
        <pc:spChg chg="del">
          <ac:chgData name="Hitesh Rathi" userId="86c96a8a96bb1c04" providerId="LiveId" clId="{2D8580BA-47AD-43EF-AFEF-34F64A555F5E}" dt="2026-01-15T08:49:13.299" v="2" actId="478"/>
          <ac:spMkLst>
            <pc:docMk/>
            <pc:sldMk cId="452895803" sldId="471"/>
            <ac:spMk id="4" creationId="{377C2914-E75C-B522-FEA1-7D17FC40666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2026/1/15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ea typeface="宋体"/>
                <a:cs typeface="Calibri"/>
              </a:rPr>
              <a:t>This Project is presented by the above students for the Industry Sandbox Group Project on Contoso Hotel Franchise.</a:t>
            </a:r>
          </a:p>
          <a:p>
            <a:endParaRPr lang="zh-CN" altLang="en-US">
              <a:ea typeface="宋体"/>
              <a:cs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t>By looking at the TableSet, We found that there were reservations that have $0 Revenue. </a:t>
            </a:r>
            <a:endParaRPr lang="en-US" altLang="zh-CN"/>
          </a:p>
          <a:p>
            <a:r>
              <a:rPr lang="zh-CN"/>
              <a:t>So then we try to find similarities among the reservations with revenue $0 with different factors such as Primary Interest, Spa-Sports, Reservation Type, Hotels, Gender, Country, etc.</a:t>
            </a:r>
          </a:p>
          <a:p>
            <a:r>
              <a:rPr lang="zh-CN"/>
              <a:t>But there were no similarities according to us, Then we wonder what would happen if we don't consider the Zero Revenue Reservations. </a:t>
            </a:r>
          </a:p>
          <a:p>
            <a:r>
              <a:rPr lang="zh-CN"/>
              <a:t>Will it affects any indicators(graphs).</a:t>
            </a:r>
          </a:p>
          <a:p>
            <a:r>
              <a:rPr lang="zh-CN"/>
              <a:t>Then we created DAX measures involving Non-Zero Revenue Reservations.</a:t>
            </a:r>
          </a:p>
          <a:p>
            <a:r>
              <a:rPr lang="zh-CN"/>
              <a:t>In the First Chart, </a:t>
            </a:r>
          </a:p>
          <a:p>
            <a:r>
              <a:rPr lang="zh-CN"/>
              <a:t>We compare Country with or without 0 Revenue based Customers. Here you see There is huge decline in countries like Australia, Germany, United States but not much in Russia France.</a:t>
            </a:r>
          </a:p>
          <a:p>
            <a:r>
              <a:rPr lang="zh-CN"/>
              <a:t>In the 2nd Chart, Calculating the Return Rate withour 0$ Revenue Reservations with DAX measure. </a:t>
            </a:r>
          </a:p>
          <a:p>
            <a:r>
              <a:rPr lang="zh-CN"/>
              <a:t>We can clearly see that Return rate has increased if we don't consider the Zero Revenue Reservations.</a:t>
            </a:r>
          </a:p>
          <a:p>
            <a:endParaRPr lang="zh-CN"/>
          </a:p>
          <a:p>
            <a:r>
              <a:rPr lang="zh-CN"/>
              <a:t>Third one is clearcut decrease of Total Customers as we are not considering the those Reservations.</a:t>
            </a:r>
          </a:p>
          <a:p>
            <a:endParaRPr lang="zh-CN"/>
          </a:p>
          <a:p>
            <a:endParaRPr lang="zh-CN" altLang="en-US">
              <a:ea typeface="宋体"/>
              <a:cs typeface="Calibri"/>
            </a:endParaRPr>
          </a:p>
        </p:txBody>
      </p:sp>
    </p:spTree>
    <p:extLst>
      <p:ext uri="{BB962C8B-B14F-4D97-AF65-F5344CB8AC3E}">
        <p14:creationId xmlns:p14="http://schemas.microsoft.com/office/powerpoint/2010/main" val="125759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ea typeface="宋体"/>
              </a:rPr>
              <a:t>After having look at the other factors, Sales Per Reservations is also important. As it provides which country or hotel or any other factor are actually contributing to our sales.</a:t>
            </a:r>
          </a:p>
          <a:p>
            <a:r>
              <a:rPr lang="en-US" altLang="zh-CN">
                <a:ea typeface="宋体"/>
              </a:rPr>
              <a:t>This Two Graphs Represent the Comparison, If we take Sales Per Reservations considering the Zero Revenue Reservations and If we exclude those reservations.</a:t>
            </a:r>
          </a:p>
          <a:p>
            <a:endParaRPr lang="en-US" altLang="zh-CN"/>
          </a:p>
          <a:p>
            <a:r>
              <a:rPr lang="en-US" altLang="zh-CN">
                <a:ea typeface="宋体"/>
              </a:rPr>
              <a:t>By looking at this chart, It is very hard to find what the difference is but there is a crucial change that the company needs to focus.</a:t>
            </a:r>
          </a:p>
          <a:p>
            <a:r>
              <a:rPr lang="en-US" altLang="zh-CN">
                <a:ea typeface="宋体"/>
              </a:rPr>
              <a:t>Sales Per Reservations including $0 Revenue is $1416 and excluding $1534</a:t>
            </a:r>
            <a:endParaRPr lang="en-US" altLang="zh-CN">
              <a:ea typeface="宋体"/>
              <a:cs typeface="Calibri"/>
            </a:endParaRPr>
          </a:p>
          <a:p>
            <a:r>
              <a:rPr lang="en-US" altLang="zh-CN">
                <a:ea typeface="宋体"/>
              </a:rPr>
              <a:t>Here you see, If we take $0 revenue reservations, France indicates an Below Average(Sales per Reservation) but if we exclude those reservations France will be considered above average when it comes to sales per Reservations.</a:t>
            </a:r>
          </a:p>
          <a:p>
            <a:endParaRPr lang="zh-CN" altLang="en-US">
              <a:ea typeface="宋体"/>
              <a:cs typeface="Calibri"/>
            </a:endParaRPr>
          </a:p>
        </p:txBody>
      </p:sp>
    </p:spTree>
    <p:extLst>
      <p:ext uri="{BB962C8B-B14F-4D97-AF65-F5344CB8AC3E}">
        <p14:creationId xmlns:p14="http://schemas.microsoft.com/office/powerpoint/2010/main" val="125759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ea typeface="宋体"/>
                <a:cs typeface="Calibri"/>
              </a:rPr>
              <a:t>These are some Helpful Recommendation that we think can help Contoso to achieve their targets.</a:t>
            </a:r>
          </a:p>
          <a:p>
            <a:endParaRPr lang="zh-CN" altLang="en-US">
              <a:ea typeface="宋体"/>
              <a:cs typeface="Calibri"/>
            </a:endParaRPr>
          </a:p>
          <a:p>
            <a:r>
              <a:rPr lang="zh-CN" altLang="en-US">
                <a:ea typeface="宋体"/>
                <a:cs typeface="Calibri"/>
              </a:rPr>
              <a:t>Assumption : Zero Revenue Reservations are taken into account for these 3 Targets. As we are not sure yet why those Revenue exists.</a:t>
            </a:r>
          </a:p>
          <a:p>
            <a:endParaRPr lang="zh-CN" altLang="en-US">
              <a:ea typeface="宋体"/>
              <a:cs typeface="Calibri"/>
            </a:endParaRPr>
          </a:p>
          <a:p>
            <a:endParaRPr lang="zh-CN" altLang="en-US">
              <a:ea typeface="宋体"/>
              <a:cs typeface="Calibri"/>
            </a:endParaRPr>
          </a:p>
        </p:txBody>
      </p:sp>
    </p:spTree>
    <p:extLst>
      <p:ext uri="{BB962C8B-B14F-4D97-AF65-F5344CB8AC3E}">
        <p14:creationId xmlns:p14="http://schemas.microsoft.com/office/powerpoint/2010/main" val="3263129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t>Good day, everyone,</a:t>
            </a:r>
          </a:p>
          <a:p>
            <a:r>
              <a:rPr lang="zh-CN"/>
              <a:t>I'm here to share insights into our recent Power BI assignment, a project that allowed us to dive deep into the world of data analytics. I’ll be covering four key areas today: Introduction, Data Cleaning, our Star Schema, and the application of DAX.</a:t>
            </a:r>
          </a:p>
          <a:p>
            <a:r>
              <a:rPr lang="zh-CN"/>
              <a:t>Introduction: Our project was an endeavor to transform a dataset into a meaningful narrative. Our goal was straightforward: to learn how to make data speak through visualizations and analytics that could potentially inform business strategies.</a:t>
            </a:r>
          </a:p>
          <a:p>
            <a:r>
              <a:rPr lang="zh-CN"/>
              <a:t>Data Cleaning: This initial phase might seem trivial, but it's the bedrock of reliable analysis. We ensured our dataset was free from duplications and inconsistencies. This foundational step set the stage for all the complex analyses that followed.</a:t>
            </a:r>
          </a:p>
          <a:p>
            <a:r>
              <a:rPr lang="zh-CN"/>
              <a:t>Star Schema: As you can see from our star schema (point to diagram), we organized our data model around a central fact table, surrounded by dimension tables like Age, Country, and Gender. This arrangement not only facilitated quick and efficient data retrieval but also made our data model more intuitive for users like us, who are still honing our analytical skills.</a:t>
            </a:r>
          </a:p>
          <a:p>
            <a:r>
              <a:rPr lang="zh-CN"/>
              <a:t>DAX: We also got hands-on experience with DAX formulas, which were crucial in creating calculated columns and measures to uncover insights within our data. While the intricacies of these formulas are beyond the scope of this presentation, they were essential tools in our analysis toolkit.</a:t>
            </a:r>
          </a:p>
          <a:p>
            <a:r>
              <a:rPr lang="zh-CN"/>
              <a:t>To wrap up, this assignment was not just about cleaning data or connecting tables; it was about the journey of learning to use Power BI to uncover and present stories hidden in the data. It has been an enlightening experience, and I look forward to exploring this field further.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ea typeface="宋体"/>
                <a:cs typeface="Calibri"/>
              </a:rPr>
              <a:t>So, These are the Key Performing Indicators that we achieved using the dataset.</a:t>
            </a:r>
          </a:p>
          <a:p>
            <a:r>
              <a:rPr lang="en-US" altLang="zh-CN">
                <a:ea typeface="宋体"/>
                <a:cs typeface="Calibri"/>
              </a:rPr>
              <a:t>The First Chart Indicates the Company's Total Customers and what their target was. </a:t>
            </a:r>
          </a:p>
          <a:p>
            <a:r>
              <a:rPr lang="en-US" altLang="zh-CN">
                <a:ea typeface="宋体"/>
                <a:cs typeface="Calibri"/>
              </a:rPr>
              <a:t>Contoso successfully achieved their Customers Target with a huge difference(41.2%).</a:t>
            </a:r>
          </a:p>
          <a:p>
            <a:r>
              <a:rPr lang="en-US" altLang="zh-CN">
                <a:ea typeface="宋体"/>
                <a:cs typeface="Calibri"/>
              </a:rPr>
              <a:t>Over to the Right, The chart represents the sales per reservations and its target.</a:t>
            </a:r>
          </a:p>
          <a:p>
            <a:r>
              <a:rPr lang="en-US" altLang="zh-CN">
                <a:ea typeface="宋体"/>
                <a:cs typeface="Calibri"/>
              </a:rPr>
              <a:t>Contoso still have to focus more on the factors that are affecting the sales per reservations as the company was unable to achieve the targe.</a:t>
            </a:r>
          </a:p>
          <a:p>
            <a:r>
              <a:rPr lang="en-US" altLang="zh-CN">
                <a:ea typeface="宋体"/>
                <a:cs typeface="Calibri"/>
              </a:rPr>
              <a:t>Focusing on the below Chart, It represents the return rate which is very less compared to that of their target(20%).</a:t>
            </a:r>
          </a:p>
          <a:p>
            <a:endParaRPr lang="en-US" altLang="zh-CN">
              <a:ea typeface="宋体"/>
              <a:cs typeface="Calibri"/>
            </a:endParaRPr>
          </a:p>
          <a:p>
            <a:r>
              <a:rPr lang="en-US" altLang="zh-CN">
                <a:ea typeface="宋体"/>
                <a:cs typeface="Calibri"/>
              </a:rPr>
              <a:t>Further Slides will be focusing on every aspect in depth.</a:t>
            </a:r>
          </a:p>
          <a:p>
            <a:r>
              <a:rPr lang="en-US" altLang="zh-CN">
                <a:ea typeface="宋体"/>
                <a:cs typeface="Calibri"/>
              </a:rPr>
              <a:t>Target Customers, Sales Per Reservations, Target Sales Per Reservations, Return Rate, and Target Return Rate are created using DAX.</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ea typeface="宋体"/>
              </a:rPr>
              <a:t>Firstly, it can be seen that Contoso</a:t>
            </a:r>
            <a:r>
              <a:rPr lang="zh-CN" altLang="en-US">
                <a:ea typeface="宋体"/>
              </a:rPr>
              <a:t> </a:t>
            </a:r>
            <a:r>
              <a:rPr lang="zh-CN">
                <a:ea typeface="宋体"/>
              </a:rPr>
              <a:t>has actually achieved its current target of 32,000 visitors, so the focus of our group becomes how to increase the number of visitors to places that have historically performed poorly, as they have more room for improvement.</a:t>
            </a:r>
          </a:p>
          <a:p>
            <a:r>
              <a:rPr lang="zh-CN">
                <a:ea typeface="宋体"/>
              </a:rPr>
              <a:t>In terms of countries, UK, France, and Russia are the three countries where the number of tourists visiting</a:t>
            </a:r>
            <a:r>
              <a:rPr lang="zh-CN" altLang="en-US">
                <a:ea typeface="宋体"/>
              </a:rPr>
              <a:t> </a:t>
            </a:r>
            <a:r>
              <a:rPr lang="zh-CN">
                <a:ea typeface="宋体"/>
              </a:rPr>
              <a:t>is low, and the company can strengthen the promotion for these three countries.</a:t>
            </a:r>
            <a:endParaRPr lang="zh-CN">
              <a:ea typeface="宋体"/>
              <a:cs typeface="Calibri"/>
            </a:endParaRPr>
          </a:p>
        </p:txBody>
      </p:sp>
    </p:spTree>
    <p:extLst>
      <p:ext uri="{BB962C8B-B14F-4D97-AF65-F5344CB8AC3E}">
        <p14:creationId xmlns:p14="http://schemas.microsoft.com/office/powerpoint/2010/main" val="3669126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ea typeface="宋体"/>
              </a:rPr>
              <a:t>Secondly, we analyze it in terms of personal interests, because we cannot easily change the preferences of our customers, what we can do is to increase the attractiveness of </a:t>
            </a:r>
            <a:r>
              <a:rPr lang="en-US" altLang="zh-CN">
                <a:ea typeface="宋体"/>
              </a:rPr>
              <a:t>what</a:t>
            </a:r>
            <a:r>
              <a:rPr lang="zh-CN" altLang="en-US">
                <a:ea typeface="宋体"/>
              </a:rPr>
              <a:t> </a:t>
            </a:r>
            <a:r>
              <a:rPr lang="en-US" altLang="zh-CN">
                <a:ea typeface="宋体"/>
              </a:rPr>
              <a:t>customers are </a:t>
            </a:r>
            <a:r>
              <a:rPr lang="zh-CN">
                <a:ea typeface="宋体"/>
              </a:rPr>
              <a:t>most interested in - the sightseeing. Here we analyze the categories of poor visitor performance in terms of age, gender and customers' access to information.</a:t>
            </a:r>
          </a:p>
          <a:p>
            <a:r>
              <a:rPr lang="zh-CN">
                <a:ea typeface="宋体"/>
              </a:rPr>
              <a:t>As shown in the yellow part of the figure</a:t>
            </a:r>
            <a:r>
              <a:rPr lang="en-US" altLang="zh-CN">
                <a:ea typeface="宋体"/>
              </a:rPr>
              <a:t>. F</a:t>
            </a:r>
            <a:r>
              <a:rPr lang="zh-CN">
                <a:ea typeface="宋体"/>
              </a:rPr>
              <a:t>irstly, we need to investigate what kind of landscape pictures are preferred by people younger than </a:t>
            </a:r>
            <a:r>
              <a:rPr lang="en-US" altLang="zh-CN">
                <a:ea typeface="宋体"/>
              </a:rPr>
              <a:t>21</a:t>
            </a:r>
            <a:r>
              <a:rPr lang="zh-CN">
                <a:ea typeface="宋体"/>
              </a:rPr>
              <a:t> and older than </a:t>
            </a:r>
            <a:r>
              <a:rPr lang="en-US" altLang="zh-CN">
                <a:ea typeface="宋体"/>
              </a:rPr>
              <a:t>5</a:t>
            </a:r>
            <a:r>
              <a:rPr lang="zh-CN">
                <a:ea typeface="宋体"/>
              </a:rPr>
              <a:t>0, and increase the use of these </a:t>
            </a:r>
            <a:r>
              <a:rPr lang="en-US" altLang="zh-CN">
                <a:ea typeface="宋体"/>
              </a:rPr>
              <a:t>in</a:t>
            </a:r>
            <a:r>
              <a:rPr lang="zh-CN" altLang="en-US">
                <a:ea typeface="宋体"/>
              </a:rPr>
              <a:t> ad</a:t>
            </a:r>
            <a:r>
              <a:rPr lang="en-US" altLang="zh-CN" err="1">
                <a:ea typeface="宋体"/>
              </a:rPr>
              <a:t>v</a:t>
            </a:r>
            <a:r>
              <a:rPr lang="en-US" altLang="en-US" err="1">
                <a:ea typeface="宋体"/>
              </a:rPr>
              <a:t>ertising</a:t>
            </a:r>
            <a:r>
              <a:rPr lang="zh-CN">
                <a:ea typeface="宋体"/>
              </a:rPr>
              <a:t>; </a:t>
            </a:r>
            <a:r>
              <a:rPr lang="en-US" altLang="zh-CN">
                <a:ea typeface="宋体"/>
              </a:rPr>
              <a:t>S</a:t>
            </a:r>
            <a:r>
              <a:rPr lang="zh-CN">
                <a:ea typeface="宋体"/>
              </a:rPr>
              <a:t>econdly, des</a:t>
            </a:r>
            <a:r>
              <a:rPr lang="en-US" altLang="zh-CN" err="1">
                <a:ea typeface="宋体"/>
              </a:rPr>
              <a:t>ign</a:t>
            </a:r>
            <a:r>
              <a:rPr lang="en-US" altLang="zh-CN">
                <a:ea typeface="宋体"/>
              </a:rPr>
              <a:t> and carry out more campaigns that cater to women's aesthetic tastes;</a:t>
            </a:r>
            <a:r>
              <a:rPr lang="zh-CN">
                <a:ea typeface="宋体"/>
              </a:rPr>
              <a:t> and lastly, enhance the design of the company's webpage to emphasize the advantage of the island's good landscape.</a:t>
            </a:r>
            <a:endParaRPr lang="zh-CN">
              <a:ea typeface="宋体"/>
              <a:cs typeface="Calibri"/>
            </a:endParaRPr>
          </a:p>
        </p:txBody>
      </p:sp>
    </p:spTree>
    <p:extLst>
      <p:ext uri="{BB962C8B-B14F-4D97-AF65-F5344CB8AC3E}">
        <p14:creationId xmlns:p14="http://schemas.microsoft.com/office/powerpoint/2010/main" val="3554713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t>The chart compares revenue and return rate for hotels in four locations: Oahu, Hawaii, Kauai, and Maui.</a:t>
            </a:r>
          </a:p>
          <a:p>
            <a:r>
              <a:rPr lang="zh-CN"/>
              <a:t>For Oahu, the revenue is $50,845,135, which is significantly higher than the other locations, with a return rate of 9%. This suggests that Oahu's hotel is generating the most revenue but does not have the highest return rate, which could imply a high volume of unique visitors but fewer repeat customers in comparison to the return rates of other locations.</a:t>
            </a:r>
          </a:p>
          <a:p>
            <a:r>
              <a:rPr lang="zh-CN">
                <a:ea typeface="宋体"/>
              </a:rPr>
              <a:t>The emphasis on Oahu and the strategic goal to increase return rates could indicate that while Oahu's hotel is performing well in terms of revenue, there is an opportunity to improve customer retention to drive more consistent business g</a:t>
            </a:r>
            <a:r>
              <a:rPr lang="en-US" altLang="zh-CN" err="1">
                <a:ea typeface="宋体"/>
              </a:rPr>
              <a:t>rowth</a:t>
            </a:r>
            <a:r>
              <a:rPr lang="en-US" altLang="zh-CN">
                <a:ea typeface="宋体"/>
              </a:rPr>
              <a:t>.</a:t>
            </a:r>
            <a:endParaRPr lang="zh-CN">
              <a:ea typeface="宋体"/>
              <a:cs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ea typeface="宋体"/>
              </a:rPr>
              <a:t>Oahu hotel's revenue and return rate by reservation type and age group. Couples generate the most revenue with a </a:t>
            </a:r>
            <a:r>
              <a:rPr lang="en-US" altLang="zh-CN">
                <a:ea typeface="宋体"/>
              </a:rPr>
              <a:t>l</a:t>
            </a:r>
            <a:r>
              <a:rPr lang="zh-CN">
                <a:ea typeface="宋体"/>
              </a:rPr>
              <a:t>o</a:t>
            </a:r>
            <a:r>
              <a:rPr lang="en-US" altLang="zh-CN">
                <a:ea typeface="宋体"/>
              </a:rPr>
              <a:t>west</a:t>
            </a:r>
            <a:r>
              <a:rPr lang="zh-CN">
                <a:ea typeface="宋体"/>
              </a:rPr>
              <a:t> return rate, singles have a lower revenue but highe</a:t>
            </a:r>
            <a:r>
              <a:rPr lang="en-US" altLang="zh-CN" err="1">
                <a:ea typeface="宋体"/>
              </a:rPr>
              <a:t>st</a:t>
            </a:r>
            <a:r>
              <a:rPr lang="zh-CN">
                <a:ea typeface="宋体"/>
              </a:rPr>
              <a:t> return rate, and families contribute the least revenue with the </a:t>
            </a:r>
            <a:r>
              <a:rPr lang="en-US" altLang="zh-CN">
                <a:ea typeface="宋体"/>
              </a:rPr>
              <a:t>m</a:t>
            </a:r>
            <a:r>
              <a:rPr lang="zh-CN">
                <a:ea typeface="宋体"/>
              </a:rPr>
              <a:t>o</a:t>
            </a:r>
            <a:r>
              <a:rPr lang="en-US" altLang="zh-CN">
                <a:ea typeface="宋体"/>
              </a:rPr>
              <a:t>d</a:t>
            </a:r>
            <a:r>
              <a:rPr lang="zh-CN">
                <a:ea typeface="宋体"/>
              </a:rPr>
              <a:t>e</a:t>
            </a:r>
            <a:r>
              <a:rPr lang="en-US" altLang="zh-CN">
                <a:ea typeface="宋体"/>
              </a:rPr>
              <a:t>rate</a:t>
            </a:r>
            <a:r>
              <a:rPr lang="zh-CN">
                <a:ea typeface="宋体"/>
              </a:rPr>
              <a:t> return rate. Guests aged </a:t>
            </a:r>
            <a:r>
              <a:rPr lang="en-US" altLang="zh-CN">
                <a:ea typeface="宋体"/>
              </a:rPr>
              <a:t>3</a:t>
            </a:r>
            <a:r>
              <a:rPr lang="zh-CN">
                <a:ea typeface="宋体"/>
              </a:rPr>
              <a:t>1-</a:t>
            </a:r>
            <a:r>
              <a:rPr lang="en-US" altLang="zh-CN">
                <a:ea typeface="宋体"/>
              </a:rPr>
              <a:t>40</a:t>
            </a:r>
            <a:r>
              <a:rPr lang="zh-CN">
                <a:ea typeface="宋体"/>
              </a:rPr>
              <a:t> provide the highest revenue with a good return rate, while those over 60 have the highest return rate but contribute less revenue.</a:t>
            </a:r>
          </a:p>
          <a:p>
            <a:r>
              <a:rPr lang="zh-CN">
                <a:ea typeface="宋体"/>
              </a:rPr>
              <a:t> </a:t>
            </a:r>
            <a:endParaRPr lang="zh-CN">
              <a:ea typeface="宋体"/>
              <a:cs typeface="Calibri"/>
            </a:endParaRPr>
          </a:p>
          <a:p>
            <a:r>
              <a:rPr lang="zh-CN"/>
              <a:t>To optimize Oahu's hotel performance:</a:t>
            </a:r>
          </a:p>
          <a:p>
            <a:r>
              <a:rPr lang="zh-CN"/>
              <a:t>1. Enhance Loyalty Programs: To achieve the targeted 20% return rate, implement loyalty incentives, particularly for families and singles.</a:t>
            </a:r>
          </a:p>
          <a:p>
            <a:r>
              <a:rPr lang="zh-CN"/>
              <a:t>2. Target Families: Address the low engagement of family reservations with tailored experiences and offers.</a:t>
            </a:r>
          </a:p>
          <a:p>
            <a:r>
              <a:rPr lang="zh-CN"/>
              <a:t>3. Capitalize on 51-60 Age Group: Increase the return rate of this high-revenue age group through personalized marketing and benefits.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t>Oahu has the lowest sales per reservation when compared to other hotels, despite having a significantly greater revenue.</a:t>
            </a:r>
            <a:endParaRPr lang="en-US" altLang="zh-CN"/>
          </a:p>
        </p:txBody>
      </p:sp>
    </p:spTree>
    <p:extLst>
      <p:ext uri="{BB962C8B-B14F-4D97-AF65-F5344CB8AC3E}">
        <p14:creationId xmlns:p14="http://schemas.microsoft.com/office/powerpoint/2010/main" val="125759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t>When compared to other hotels, Oahu has the highest revenue throughout the year but the lowest sales per reservation. </a:t>
            </a:r>
            <a:endParaRPr lang="en-US" altLang="zh-CN"/>
          </a:p>
          <a:p>
            <a:br>
              <a:rPr lang="en-US" altLang="zh-CN">
                <a:cs typeface="+mn-lt"/>
              </a:rPr>
            </a:br>
            <a:r>
              <a:rPr lang="en-US" altLang="zh-CN">
                <a:ea typeface="宋体"/>
              </a:rPr>
              <a:t>Although it is expected that the average room fee is not expensive, setting room prices that are too low may result in diminished profitability. To </a:t>
            </a:r>
            <a:r>
              <a:rPr lang="en-US" altLang="zh-CN" err="1">
                <a:ea typeface="宋体"/>
              </a:rPr>
              <a:t>maximise</a:t>
            </a:r>
            <a:r>
              <a:rPr lang="en-US" altLang="zh-CN">
                <a:ea typeface="宋体"/>
              </a:rPr>
              <a:t> revenue, Oahu should </a:t>
            </a:r>
            <a:r>
              <a:rPr lang="en-US" altLang="zh-CN" err="1">
                <a:ea typeface="宋体"/>
              </a:rPr>
              <a:t>analyse</a:t>
            </a:r>
            <a:r>
              <a:rPr lang="en-US" altLang="zh-CN">
                <a:ea typeface="宋体"/>
              </a:rPr>
              <a:t> market demand, adjust pricing according to factors such as seasonality and events, and employ dynamic pricing techniques. </a:t>
            </a:r>
          </a:p>
          <a:p>
            <a:endParaRPr lang="en-US" altLang="zh-CN"/>
          </a:p>
          <a:p>
            <a:r>
              <a:rPr lang="en-US" altLang="zh-CN">
                <a:ea typeface="宋体"/>
              </a:rPr>
              <a:t>Oahu can seize opportunities to cross-sell additional services or amenities, such as sports packages, spa treatments, or room upgrades. Sports facilities and couple rooms can be expanded in order to further increase Oahu's earnings. Extra promotions can be offered for spas from June through October. </a:t>
            </a:r>
          </a:p>
          <a:p>
            <a:endParaRPr lang="en-US" altLang="zh-CN"/>
          </a:p>
          <a:p>
            <a:r>
              <a:rPr lang="en-US" altLang="zh-CN">
                <a:ea typeface="宋体"/>
              </a:rPr>
              <a:t>Investing in modern facilities and unique experiences can justify higher room rates, while encouraging guests to spend more time during their stay can enhance overall revenue per reservation.</a:t>
            </a:r>
          </a:p>
          <a:p>
            <a:br>
              <a:rPr lang="en-US" altLang="zh-CN"/>
            </a:br>
            <a:br>
              <a:rPr lang="en-US" altLang="zh-CN"/>
            </a:br>
            <a:endParaRPr lang="en-US" altLang="zh-CN"/>
          </a:p>
        </p:txBody>
      </p:sp>
    </p:spTree>
    <p:extLst>
      <p:ext uri="{BB962C8B-B14F-4D97-AF65-F5344CB8AC3E}">
        <p14:creationId xmlns:p14="http://schemas.microsoft.com/office/powerpoint/2010/main" val="1257594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slideMaster" Target="../slideMasters/slideMaster1.xml"/><Relationship Id="rId4" Type="http://schemas.openxmlformats.org/officeDocument/2006/relationships/tags" Target="../tags/tag53.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Master" Target="../slideMasters/slideMaster1.xml"/><Relationship Id="rId5" Type="http://schemas.openxmlformats.org/officeDocument/2006/relationships/tags" Target="../tags/tag58.xml"/><Relationship Id="rId4" Type="http://schemas.openxmlformats.org/officeDocument/2006/relationships/tags" Target="../tags/tag5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Master" Target="../slideMasters/slideMaster1.xml"/><Relationship Id="rId5" Type="http://schemas.openxmlformats.org/officeDocument/2006/relationships/tags" Target="../tags/tag49.xml"/><Relationship Id="rId4" Type="http://schemas.openxmlformats.org/officeDocument/2006/relationships/tags" Target="../tags/tag4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2026/1/15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2026/1/15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2026/1/15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7" name="矩形 6"/>
          <p:cNvSpPr/>
          <p:nvPr userDrawn="1"/>
        </p:nvSpPr>
        <p:spPr>
          <a:xfrm>
            <a:off x="16510" y="0"/>
            <a:ext cx="12192000" cy="6858000"/>
          </a:xfrm>
          <a:prstGeom prst="rect">
            <a:avLst/>
          </a:prstGeom>
          <a:solidFill>
            <a:srgbClr val="2D2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图片 103" descr="D:\H5\名片\PPT\预览图\1.jpg1"/>
          <p:cNvPicPr>
            <a:picLocks noChangeAspect="1"/>
          </p:cNvPicPr>
          <p:nvPr userDrawn="1"/>
        </p:nvPicPr>
        <p:blipFill>
          <a:blip r:embed="rId2"/>
          <a:srcRect/>
          <a:stretch>
            <a:fillRect/>
          </a:stretch>
        </p:blipFill>
        <p:spPr>
          <a:xfrm>
            <a:off x="0" y="953"/>
            <a:ext cx="12190730" cy="6858000"/>
          </a:xfrm>
          <a:prstGeom prst="rect">
            <a:avLst/>
          </a:prstGeom>
        </p:spPr>
      </p:pic>
      <p:grpSp>
        <p:nvGrpSpPr>
          <p:cNvPr id="23" name="组合 22"/>
          <p:cNvGrpSpPr/>
          <p:nvPr userDrawn="1"/>
        </p:nvGrpSpPr>
        <p:grpSpPr>
          <a:xfrm>
            <a:off x="-2034540" y="-2072640"/>
            <a:ext cx="3517900" cy="3517900"/>
            <a:chOff x="12895" y="-790"/>
            <a:chExt cx="17574" cy="17574"/>
          </a:xfrm>
        </p:grpSpPr>
        <p:sp>
          <p:nvSpPr>
            <p:cNvPr id="15" name="椭圆 14"/>
            <p:cNvSpPr/>
            <p:nvPr/>
          </p:nvSpPr>
          <p:spPr>
            <a:xfrm>
              <a:off x="12895" y="-790"/>
              <a:ext cx="17575" cy="17575"/>
            </a:xfrm>
            <a:prstGeom prst="ellipse">
              <a:avLst/>
            </a:prstGeom>
            <a:noFill/>
            <a:ln w="7620">
              <a:gradFill>
                <a:gsLst>
                  <a:gs pos="0">
                    <a:srgbClr val="F7CB8C">
                      <a:alpha val="16000"/>
                    </a:srgbClr>
                  </a:gs>
                  <a:gs pos="100000">
                    <a:srgbClr val="E8AF61">
                      <a:alpha val="25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3178" y="-507"/>
              <a:ext cx="17008" cy="17008"/>
            </a:xfrm>
            <a:prstGeom prst="ellipse">
              <a:avLst/>
            </a:prstGeom>
            <a:noFill/>
            <a:ln w="7620">
              <a:gradFill>
                <a:gsLst>
                  <a:gs pos="0">
                    <a:srgbClr val="F7CB8C">
                      <a:alpha val="16000"/>
                    </a:srgbClr>
                  </a:gs>
                  <a:gs pos="100000">
                    <a:srgbClr val="E8AF61">
                      <a:alpha val="25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3462" y="-223"/>
              <a:ext cx="16441" cy="16441"/>
            </a:xfrm>
            <a:prstGeom prst="ellipse">
              <a:avLst/>
            </a:prstGeom>
            <a:noFill/>
            <a:ln w="7620">
              <a:gradFill>
                <a:gsLst>
                  <a:gs pos="0">
                    <a:srgbClr val="F7CB8C">
                      <a:alpha val="16000"/>
                    </a:srgbClr>
                  </a:gs>
                  <a:gs pos="100000">
                    <a:srgbClr val="E8AF61">
                      <a:alpha val="25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3745" y="60"/>
              <a:ext cx="15874" cy="15874"/>
            </a:xfrm>
            <a:prstGeom prst="ellipse">
              <a:avLst/>
            </a:prstGeom>
            <a:noFill/>
            <a:ln w="7620">
              <a:gradFill>
                <a:gsLst>
                  <a:gs pos="0">
                    <a:srgbClr val="F7CB8C">
                      <a:alpha val="16000"/>
                    </a:srgbClr>
                  </a:gs>
                  <a:gs pos="100000">
                    <a:srgbClr val="E8AF61">
                      <a:alpha val="25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4029" y="344"/>
              <a:ext cx="15307" cy="15307"/>
            </a:xfrm>
            <a:prstGeom prst="ellipse">
              <a:avLst/>
            </a:prstGeom>
            <a:noFill/>
            <a:ln w="7620">
              <a:gradFill>
                <a:gsLst>
                  <a:gs pos="0">
                    <a:srgbClr val="F7CB8C">
                      <a:alpha val="16000"/>
                    </a:srgbClr>
                  </a:gs>
                  <a:gs pos="100000">
                    <a:srgbClr val="E8AF61">
                      <a:alpha val="25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4312" y="627"/>
              <a:ext cx="14740" cy="14740"/>
            </a:xfrm>
            <a:prstGeom prst="ellipse">
              <a:avLst/>
            </a:prstGeom>
            <a:noFill/>
            <a:ln w="7620">
              <a:gradFill>
                <a:gsLst>
                  <a:gs pos="0">
                    <a:srgbClr val="F7CB8C">
                      <a:alpha val="16000"/>
                    </a:srgbClr>
                  </a:gs>
                  <a:gs pos="100000">
                    <a:srgbClr val="E8AF61">
                      <a:alpha val="25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4596" y="911"/>
              <a:ext cx="14173" cy="14173"/>
            </a:xfrm>
            <a:prstGeom prst="ellipse">
              <a:avLst/>
            </a:prstGeom>
            <a:noFill/>
            <a:ln w="7620">
              <a:gradFill>
                <a:gsLst>
                  <a:gs pos="0">
                    <a:srgbClr val="F7CB8C">
                      <a:alpha val="16000"/>
                    </a:srgbClr>
                  </a:gs>
                  <a:gs pos="100000">
                    <a:srgbClr val="E8AF61">
                      <a:alpha val="25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4879" y="1194"/>
              <a:ext cx="13606" cy="13606"/>
            </a:xfrm>
            <a:prstGeom prst="ellipse">
              <a:avLst/>
            </a:prstGeom>
            <a:noFill/>
            <a:ln w="7620">
              <a:gradFill>
                <a:gsLst>
                  <a:gs pos="0">
                    <a:srgbClr val="F7CB8C">
                      <a:alpha val="16000"/>
                    </a:srgbClr>
                  </a:gs>
                  <a:gs pos="100000">
                    <a:srgbClr val="E8AF61">
                      <a:alpha val="25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userDrawn="1"/>
        </p:nvGrpSpPr>
        <p:grpSpPr>
          <a:xfrm>
            <a:off x="11269980" y="5518785"/>
            <a:ext cx="2993390" cy="2993390"/>
            <a:chOff x="12895" y="-790"/>
            <a:chExt cx="17574" cy="17574"/>
          </a:xfrm>
        </p:grpSpPr>
        <p:sp>
          <p:nvSpPr>
            <p:cNvPr id="91" name="椭圆 90"/>
            <p:cNvSpPr/>
            <p:nvPr/>
          </p:nvSpPr>
          <p:spPr>
            <a:xfrm>
              <a:off x="12895" y="-790"/>
              <a:ext cx="17575" cy="17575"/>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3178" y="-507"/>
              <a:ext cx="17008" cy="17008"/>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3462" y="-223"/>
              <a:ext cx="16441" cy="16441"/>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3745" y="60"/>
              <a:ext cx="15874" cy="15874"/>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4029" y="344"/>
              <a:ext cx="15307" cy="15307"/>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4312" y="627"/>
              <a:ext cx="14740" cy="14740"/>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14596" y="911"/>
              <a:ext cx="14173" cy="14173"/>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14879" y="1194"/>
              <a:ext cx="13606" cy="13606"/>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任意多边形 98"/>
          <p:cNvSpPr/>
          <p:nvPr userDrawn="1"/>
        </p:nvSpPr>
        <p:spPr>
          <a:xfrm>
            <a:off x="2193290" y="8108315"/>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0" name="任意多边形 99"/>
          <p:cNvSpPr/>
          <p:nvPr userDrawn="1"/>
        </p:nvSpPr>
        <p:spPr>
          <a:xfrm>
            <a:off x="10048240" y="-1566545"/>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7" name="组合 56"/>
          <p:cNvGrpSpPr/>
          <p:nvPr userDrawn="1"/>
        </p:nvGrpSpPr>
        <p:grpSpPr>
          <a:xfrm>
            <a:off x="9867900" y="-7658735"/>
            <a:ext cx="11159490" cy="11159490"/>
            <a:chOff x="-6120" y="1881"/>
            <a:chExt cx="17574" cy="17574"/>
          </a:xfrm>
        </p:grpSpPr>
        <p:sp>
          <p:nvSpPr>
            <p:cNvPr id="37" name="椭圆 36"/>
            <p:cNvSpPr/>
            <p:nvPr/>
          </p:nvSpPr>
          <p:spPr>
            <a:xfrm>
              <a:off x="-6120" y="1881"/>
              <a:ext cx="17575" cy="1757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836" y="2165"/>
              <a:ext cx="17008" cy="1700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553" y="2448"/>
              <a:ext cx="16441" cy="1644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269" y="2732"/>
              <a:ext cx="15874" cy="1587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986" y="3015"/>
              <a:ext cx="15307" cy="15307"/>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4702" y="3299"/>
              <a:ext cx="14740" cy="14740"/>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419" y="3582"/>
              <a:ext cx="14173" cy="14173"/>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135" y="3866"/>
              <a:ext cx="13606" cy="136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3852" y="4149"/>
              <a:ext cx="13039" cy="130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568" y="4433"/>
              <a:ext cx="12472" cy="124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285" y="4716"/>
              <a:ext cx="11906" cy="119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002" y="4999"/>
              <a:ext cx="11339" cy="113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718" y="5283"/>
              <a:ext cx="10772" cy="107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434" y="5567"/>
              <a:ext cx="10205" cy="1020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151" y="5850"/>
              <a:ext cx="9638" cy="963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867" y="6134"/>
              <a:ext cx="9071" cy="907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584" y="6417"/>
              <a:ext cx="8504" cy="850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2026/1/15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2026/1/15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2026/1/15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2026/1/15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2026/1/15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2026/1/15</a:t>
            </a:fld>
            <a:endParaRPr lang="zh-CN" altLang="en-US"/>
          </a:p>
        </p:txBody>
      </p:sp>
      <p:sp>
        <p:nvSpPr>
          <p:cNvPr id="6" name="页脚占位符 5"/>
          <p:cNvSpPr>
            <a:spLocks noGrp="1"/>
          </p:cNvSpPr>
          <p:nvPr>
            <p:ph type="ftr" sz="quarter" idx="11"/>
            <p:custDataLst>
              <p:tags r:id="rId4"/>
            </p:custDataLst>
          </p:nvPr>
        </p:nvSpPr>
        <p:spPr/>
        <p:txBody>
          <a:bodyPr/>
          <a:lstStyle/>
          <a:p>
            <a:endParaRPr lang="zh-CN" altLang="en-US"/>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2026/1/15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2026/1/15</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61.xml"/><Relationship Id="rId7" Type="http://schemas.openxmlformats.org/officeDocument/2006/relationships/slideLayout" Target="../slideLayouts/slideLayout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10" Type="http://schemas.openxmlformats.org/officeDocument/2006/relationships/image" Target="../media/image2.png"/><Relationship Id="rId4" Type="http://schemas.openxmlformats.org/officeDocument/2006/relationships/tags" Target="../tags/tag62.xml"/><Relationship Id="rId9"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14.xml"/><Relationship Id="rId7" Type="http://schemas.openxmlformats.org/officeDocument/2006/relationships/image" Target="../media/image1.jpe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notesSlide" Target="../notesSlides/notesSlide10.xml"/><Relationship Id="rId11" Type="http://schemas.openxmlformats.org/officeDocument/2006/relationships/image" Target="../media/image23.jpeg"/><Relationship Id="rId5" Type="http://schemas.openxmlformats.org/officeDocument/2006/relationships/slideLayout" Target="../slideLayouts/slideLayout1.xml"/><Relationship Id="rId10" Type="http://schemas.openxmlformats.org/officeDocument/2006/relationships/image" Target="../media/image22.jpeg"/><Relationship Id="rId4" Type="http://schemas.openxmlformats.org/officeDocument/2006/relationships/tags" Target="../tags/tag115.xml"/><Relationship Id="rId9" Type="http://schemas.openxmlformats.org/officeDocument/2006/relationships/image" Target="../media/image21.jpe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18.xml"/><Relationship Id="rId7" Type="http://schemas.openxmlformats.org/officeDocument/2006/relationships/image" Target="../media/image1.jpe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tags" Target="../tags/tag119.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22.xml"/><Relationship Id="rId7" Type="http://schemas.openxmlformats.org/officeDocument/2006/relationships/tags" Target="../tags/tag126.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2.png"/><Relationship Id="rId5" Type="http://schemas.openxmlformats.org/officeDocument/2006/relationships/tags" Target="../tags/tag124.xml"/><Relationship Id="rId10" Type="http://schemas.openxmlformats.org/officeDocument/2006/relationships/image" Target="../media/image1.jpeg"/><Relationship Id="rId4" Type="http://schemas.openxmlformats.org/officeDocument/2006/relationships/tags" Target="../tags/tag123.xml"/><Relationship Id="rId9"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67.xml"/><Relationship Id="rId7" Type="http://schemas.openxmlformats.org/officeDocument/2006/relationships/slideLayout" Target="../slideLayouts/slideLayout1.xml"/><Relationship Id="rId12" Type="http://schemas.openxmlformats.org/officeDocument/2006/relationships/image" Target="../media/image4.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media/image2.png"/><Relationship Id="rId5" Type="http://schemas.openxmlformats.org/officeDocument/2006/relationships/tags" Target="../tags/tag69.xml"/><Relationship Id="rId10" Type="http://schemas.openxmlformats.org/officeDocument/2006/relationships/image" Target="../media/image3.png"/><Relationship Id="rId4" Type="http://schemas.openxmlformats.org/officeDocument/2006/relationships/tags" Target="../tags/tag68.xml"/><Relationship Id="rId9"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73.xml"/><Relationship Id="rId7" Type="http://schemas.openxmlformats.org/officeDocument/2006/relationships/notesSlide" Target="../notesSlides/notesSlide3.xml"/><Relationship Id="rId12" Type="http://schemas.openxmlformats.org/officeDocument/2006/relationships/image" Target="../media/image7.jpe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slideLayout" Target="../slideLayouts/slideLayout1.xml"/><Relationship Id="rId11" Type="http://schemas.openxmlformats.org/officeDocument/2006/relationships/image" Target="../media/image6.jpeg"/><Relationship Id="rId5" Type="http://schemas.openxmlformats.org/officeDocument/2006/relationships/tags" Target="../tags/tag75.xml"/><Relationship Id="rId10" Type="http://schemas.openxmlformats.org/officeDocument/2006/relationships/image" Target="../media/image5.jpeg"/><Relationship Id="rId4" Type="http://schemas.openxmlformats.org/officeDocument/2006/relationships/tags" Target="../tags/tag74.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78.xml"/><Relationship Id="rId7" Type="http://schemas.openxmlformats.org/officeDocument/2006/relationships/notesSlide" Target="../notesSlides/notesSlide4.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slideLayout" Target="../slideLayouts/slideLayout1.xml"/><Relationship Id="rId5" Type="http://schemas.openxmlformats.org/officeDocument/2006/relationships/tags" Target="../tags/tag80.xml"/><Relationship Id="rId10" Type="http://schemas.openxmlformats.org/officeDocument/2006/relationships/image" Target="../media/image8.jpeg"/><Relationship Id="rId4" Type="http://schemas.openxmlformats.org/officeDocument/2006/relationships/tags" Target="../tags/tag79.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12.png"/><Relationship Id="rId3" Type="http://schemas.openxmlformats.org/officeDocument/2006/relationships/tags" Target="../tags/tag83.xml"/><Relationship Id="rId7" Type="http://schemas.openxmlformats.org/officeDocument/2006/relationships/slideLayout" Target="../slideLayouts/slideLayout1.xml"/><Relationship Id="rId12" Type="http://schemas.openxmlformats.org/officeDocument/2006/relationships/image" Target="../media/image11.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image" Target="../media/image10.png"/><Relationship Id="rId5" Type="http://schemas.openxmlformats.org/officeDocument/2006/relationships/tags" Target="../tags/tag85.xml"/><Relationship Id="rId10" Type="http://schemas.openxmlformats.org/officeDocument/2006/relationships/image" Target="../media/image9.jpeg"/><Relationship Id="rId4" Type="http://schemas.openxmlformats.org/officeDocument/2006/relationships/tags" Target="../tags/tag84.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13.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2.png"/><Relationship Id="rId5" Type="http://schemas.openxmlformats.org/officeDocument/2006/relationships/tags" Target="../tags/tag91.xml"/><Relationship Id="rId10" Type="http://schemas.openxmlformats.org/officeDocument/2006/relationships/image" Target="../media/image1.jpeg"/><Relationship Id="rId4" Type="http://schemas.openxmlformats.org/officeDocument/2006/relationships/tags" Target="../tags/tag90.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image" Target="../media/image14.png"/><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image" Target="../media/image2.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1.jpeg"/><Relationship Id="rId5" Type="http://schemas.openxmlformats.org/officeDocument/2006/relationships/tags" Target="../tags/tag98.xml"/><Relationship Id="rId15" Type="http://schemas.openxmlformats.org/officeDocument/2006/relationships/image" Target="../media/image16.png"/><Relationship Id="rId10" Type="http://schemas.openxmlformats.org/officeDocument/2006/relationships/notesSlide" Target="../notesSlides/notesSlide7.xml"/><Relationship Id="rId4" Type="http://schemas.openxmlformats.org/officeDocument/2006/relationships/tags" Target="../tags/tag97.xml"/><Relationship Id="rId9" Type="http://schemas.openxmlformats.org/officeDocument/2006/relationships/slideLayout" Target="../slideLayouts/slideLayout1.xml"/><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104.xml"/><Relationship Id="rId7" Type="http://schemas.openxmlformats.org/officeDocument/2006/relationships/notesSlide" Target="../notesSlides/notesSlide8.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slideLayout" Target="../slideLayouts/slideLayout1.xml"/><Relationship Id="rId5" Type="http://schemas.openxmlformats.org/officeDocument/2006/relationships/tags" Target="../tags/tag106.xml"/><Relationship Id="rId10" Type="http://schemas.openxmlformats.org/officeDocument/2006/relationships/image" Target="../media/image17.png"/><Relationship Id="rId4" Type="http://schemas.openxmlformats.org/officeDocument/2006/relationships/tags" Target="../tags/tag105.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109.xml"/><Relationship Id="rId7" Type="http://schemas.openxmlformats.org/officeDocument/2006/relationships/notesSlide" Target="../notesSlides/notesSlide9.xml"/><Relationship Id="rId12" Type="http://schemas.openxmlformats.org/officeDocument/2006/relationships/image" Target="../media/image20.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slideLayout" Target="../slideLayouts/slideLayout1.xml"/><Relationship Id="rId11" Type="http://schemas.openxmlformats.org/officeDocument/2006/relationships/image" Target="../media/image19.png"/><Relationship Id="rId5" Type="http://schemas.openxmlformats.org/officeDocument/2006/relationships/tags" Target="../tags/tag111.xml"/><Relationship Id="rId10" Type="http://schemas.openxmlformats.org/officeDocument/2006/relationships/image" Target="../media/image18.png"/><Relationship Id="rId4" Type="http://schemas.openxmlformats.org/officeDocument/2006/relationships/tags" Target="../tags/tag110.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D2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图片 103" descr="D:\H5\名片\PPT\预览图\1.jpg1"/>
          <p:cNvPicPr>
            <a:picLocks noChangeAspect="1"/>
          </p:cNvPicPr>
          <p:nvPr/>
        </p:nvPicPr>
        <p:blipFill>
          <a:blip r:embed="rId9"/>
          <a:srcRect/>
          <a:stretch>
            <a:fillRect/>
          </a:stretch>
        </p:blipFill>
        <p:spPr>
          <a:xfrm>
            <a:off x="0" y="953"/>
            <a:ext cx="12190730" cy="6858000"/>
          </a:xfrm>
          <a:prstGeom prst="rect">
            <a:avLst/>
          </a:prstGeom>
        </p:spPr>
      </p:pic>
      <p:sp>
        <p:nvSpPr>
          <p:cNvPr id="103" name="椭圆 102"/>
          <p:cNvSpPr/>
          <p:nvPr/>
        </p:nvSpPr>
        <p:spPr>
          <a:xfrm>
            <a:off x="0" y="-2722245"/>
            <a:ext cx="2433955" cy="2433955"/>
          </a:xfrm>
          <a:prstGeom prst="ellipse">
            <a:avLst/>
          </a:prstGeom>
          <a:gradFill>
            <a:gsLst>
              <a:gs pos="74000">
                <a:srgbClr val="1D1E32">
                  <a:alpha val="70000"/>
                </a:srgbClr>
              </a:gs>
              <a:gs pos="10000">
                <a:srgbClr val="2C2E46">
                  <a:alpha val="6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0386695" y="4585970"/>
            <a:ext cx="3811270" cy="3811270"/>
          </a:xfrm>
          <a:prstGeom prst="ellipse">
            <a:avLst/>
          </a:prstGeom>
          <a:gradFill>
            <a:gsLst>
              <a:gs pos="79000">
                <a:srgbClr val="1D1E32">
                  <a:alpha val="64000"/>
                </a:srgbClr>
              </a:gs>
              <a:gs pos="11000">
                <a:srgbClr val="2C2E46">
                  <a:alpha val="4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5823585" y="-802640"/>
            <a:ext cx="3076575" cy="3076575"/>
          </a:xfrm>
          <a:prstGeom prst="ellipse">
            <a:avLst/>
          </a:prstGeom>
          <a:gradFill>
            <a:gsLst>
              <a:gs pos="70000">
                <a:srgbClr val="1D1E32">
                  <a:alpha val="76000"/>
                </a:srgbClr>
              </a:gs>
              <a:gs pos="19000">
                <a:srgbClr val="2C2E46">
                  <a:alpha val="73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1774825" y="1508125"/>
            <a:ext cx="4354195" cy="4354195"/>
          </a:xfrm>
          <a:prstGeom prst="ellipse">
            <a:avLst/>
          </a:prstGeom>
          <a:gradFill>
            <a:gsLst>
              <a:gs pos="65000">
                <a:srgbClr val="1D1E32">
                  <a:alpha val="82000"/>
                </a:srgbClr>
              </a:gs>
              <a:gs pos="10000">
                <a:srgbClr val="2C2E46">
                  <a:alpha val="6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987425" y="-8537575"/>
            <a:ext cx="6258560" cy="6258560"/>
            <a:chOff x="-12298" y="7867"/>
            <a:chExt cx="17574" cy="17574"/>
          </a:xfrm>
        </p:grpSpPr>
        <p:sp>
          <p:nvSpPr>
            <p:cNvPr id="6" name="椭圆 5"/>
            <p:cNvSpPr/>
            <p:nvPr/>
          </p:nvSpPr>
          <p:spPr>
            <a:xfrm>
              <a:off x="-12298" y="7867"/>
              <a:ext cx="17575" cy="17575"/>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014" y="8151"/>
              <a:ext cx="17008" cy="17008"/>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731" y="8434"/>
              <a:ext cx="16441" cy="16441"/>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447" y="8718"/>
              <a:ext cx="15874" cy="15874"/>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164" y="9001"/>
              <a:ext cx="15307" cy="15307"/>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0543540" y="1935480"/>
            <a:ext cx="3498850" cy="3498850"/>
            <a:chOff x="12895" y="-790"/>
            <a:chExt cx="17574" cy="17574"/>
          </a:xfrm>
        </p:grpSpPr>
        <p:sp>
          <p:nvSpPr>
            <p:cNvPr id="15" name="椭圆 14"/>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3496310" y="1158678"/>
            <a:ext cx="11159490" cy="11159490"/>
            <a:chOff x="-6120" y="1881"/>
            <a:chExt cx="17574" cy="17574"/>
          </a:xfrm>
        </p:grpSpPr>
        <p:sp>
          <p:nvSpPr>
            <p:cNvPr id="37" name="椭圆 36"/>
            <p:cNvSpPr/>
            <p:nvPr/>
          </p:nvSpPr>
          <p:spPr>
            <a:xfrm>
              <a:off x="-6120" y="1881"/>
              <a:ext cx="17575" cy="1757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836" y="2165"/>
              <a:ext cx="17008" cy="1700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553" y="2448"/>
              <a:ext cx="16441" cy="1644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269" y="2732"/>
              <a:ext cx="15874" cy="1587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986" y="3015"/>
              <a:ext cx="15307" cy="15307"/>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4702" y="3299"/>
              <a:ext cx="14740" cy="14740"/>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419" y="3582"/>
              <a:ext cx="14173" cy="14173"/>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135" y="3866"/>
              <a:ext cx="13606" cy="136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3852" y="4149"/>
              <a:ext cx="13039" cy="130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568" y="4433"/>
              <a:ext cx="12472" cy="124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285" y="4716"/>
              <a:ext cx="11906" cy="119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002" y="4999"/>
              <a:ext cx="11339" cy="113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718" y="5283"/>
              <a:ext cx="10772" cy="107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434" y="5567"/>
              <a:ext cx="10205" cy="1020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151" y="5850"/>
              <a:ext cx="9638" cy="963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867" y="6134"/>
              <a:ext cx="9071" cy="907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584" y="6417"/>
              <a:ext cx="8504" cy="850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7771130" y="-4839335"/>
            <a:ext cx="8748395" cy="8748395"/>
            <a:chOff x="-6120" y="1881"/>
            <a:chExt cx="17574" cy="17574"/>
          </a:xfrm>
        </p:grpSpPr>
        <p:sp>
          <p:nvSpPr>
            <p:cNvPr id="61" name="椭圆 60"/>
            <p:cNvSpPr/>
            <p:nvPr/>
          </p:nvSpPr>
          <p:spPr>
            <a:xfrm>
              <a:off x="-6120" y="1881"/>
              <a:ext cx="17575" cy="1757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836" y="2165"/>
              <a:ext cx="17008" cy="1700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5553" y="2448"/>
              <a:ext cx="16441" cy="1644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5269" y="2732"/>
              <a:ext cx="15874" cy="1587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86" y="3015"/>
              <a:ext cx="15307" cy="15307"/>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702" y="3299"/>
              <a:ext cx="14740" cy="14740"/>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4419" y="3582"/>
              <a:ext cx="14173" cy="14173"/>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135" y="3866"/>
              <a:ext cx="13606" cy="136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852" y="4149"/>
              <a:ext cx="13039" cy="130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68" y="4433"/>
              <a:ext cx="12472" cy="124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285" y="4716"/>
              <a:ext cx="11906" cy="119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3002" y="4999"/>
              <a:ext cx="11339" cy="113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2718" y="5283"/>
              <a:ext cx="10772" cy="107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434" y="5567"/>
              <a:ext cx="10205" cy="1020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151" y="5850"/>
              <a:ext cx="9638" cy="963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867" y="6134"/>
              <a:ext cx="9071" cy="907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584" y="6417"/>
              <a:ext cx="8504" cy="850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a:off x="1466850" y="5417185"/>
            <a:ext cx="3942715" cy="3942715"/>
            <a:chOff x="12895" y="-790"/>
            <a:chExt cx="17574" cy="17574"/>
          </a:xfrm>
        </p:grpSpPr>
        <p:sp>
          <p:nvSpPr>
            <p:cNvPr id="91" name="椭圆 90"/>
            <p:cNvSpPr/>
            <p:nvPr/>
          </p:nvSpPr>
          <p:spPr>
            <a:xfrm>
              <a:off x="12895" y="-790"/>
              <a:ext cx="17575" cy="17575"/>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3178" y="-507"/>
              <a:ext cx="17008" cy="17008"/>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3462" y="-223"/>
              <a:ext cx="16441" cy="16441"/>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3745" y="60"/>
              <a:ext cx="15874" cy="15874"/>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4029" y="344"/>
              <a:ext cx="15307" cy="15307"/>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4312" y="627"/>
              <a:ext cx="14740" cy="14740"/>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14596" y="911"/>
              <a:ext cx="14173" cy="14173"/>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14879" y="1194"/>
              <a:ext cx="13606" cy="13606"/>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任意多边形 98"/>
          <p:cNvSpPr/>
          <p:nvPr/>
        </p:nvSpPr>
        <p:spPr>
          <a:xfrm>
            <a:off x="359410" y="6120765"/>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0" name="任意多边形 99"/>
          <p:cNvSpPr/>
          <p:nvPr/>
        </p:nvSpPr>
        <p:spPr>
          <a:xfrm>
            <a:off x="10938510" y="260350"/>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5" name="组合 104"/>
          <p:cNvGrpSpPr/>
          <p:nvPr/>
        </p:nvGrpSpPr>
        <p:grpSpPr>
          <a:xfrm>
            <a:off x="-1376680" y="-2847975"/>
            <a:ext cx="4575175" cy="4575175"/>
            <a:chOff x="12895" y="-790"/>
            <a:chExt cx="17574" cy="17574"/>
          </a:xfrm>
        </p:grpSpPr>
        <p:sp>
          <p:nvSpPr>
            <p:cNvPr id="106" name="椭圆 105"/>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圆角 31"/>
          <p:cNvSpPr/>
          <p:nvPr>
            <p:custDataLst>
              <p:tags r:id="rId2"/>
            </p:custDataLst>
          </p:nvPr>
        </p:nvSpPr>
        <p:spPr>
          <a:xfrm>
            <a:off x="1765300" y="1282700"/>
            <a:ext cx="8648699" cy="4288150"/>
          </a:xfrm>
          <a:prstGeom prst="roundRect">
            <a:avLst>
              <a:gd name="adj" fmla="val 3379"/>
            </a:avLst>
          </a:prstGeom>
          <a:noFill/>
          <a:ln>
            <a:solidFill>
              <a:schemeClr val="bg1">
                <a:alpha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custDataLst>
              <p:tags r:id="rId3"/>
            </p:custDataLst>
          </p:nvPr>
        </p:nvSpPr>
        <p:spPr>
          <a:xfrm>
            <a:off x="3901266" y="1892072"/>
            <a:ext cx="4198968" cy="694055"/>
          </a:xfrm>
          <a:prstGeom prst="rect">
            <a:avLst/>
          </a:prstGeom>
          <a:effectLst>
            <a:outerShdw blurRad="50800" dist="38100" dir="2700000" algn="tl" rotWithShape="0">
              <a:prstClr val="black">
                <a:alpha val="20000"/>
              </a:prstClr>
            </a:outerShdw>
          </a:effectLst>
        </p:spPr>
        <p:txBody>
          <a:bodyPr wrap="square">
            <a:spAutoFit/>
          </a:bodyPr>
          <a:lstStyle/>
          <a:p>
            <a:pPr algn="ctr">
              <a:lnSpc>
                <a:spcPct val="140000"/>
              </a:lnSpc>
            </a:pPr>
            <a:r>
              <a:rPr lang="en-US" altLang="zh-CN" sz="2800">
                <a:solidFill>
                  <a:schemeClr val="bg1">
                    <a:alpha val="90000"/>
                  </a:schemeClr>
                </a:solidFill>
                <a:latin typeface="Times New Roman" panose="02020603050405020304" pitchFamily="18" charset="0"/>
                <a:cs typeface="Times New Roman" panose="02020603050405020304" pitchFamily="18" charset="0"/>
                <a:sym typeface="+mn-lt"/>
              </a:rPr>
              <a:t>CONTOSO</a:t>
            </a:r>
            <a:endParaRPr lang="zh-CN" altLang="en-US" sz="2800">
              <a:solidFill>
                <a:schemeClr val="bg1">
                  <a:alpha val="90000"/>
                </a:schemeClr>
              </a:solidFill>
              <a:latin typeface="Times New Roman" panose="02020603050405020304" pitchFamily="18" charset="0"/>
              <a:cs typeface="Times New Roman" panose="02020603050405020304" pitchFamily="18" charset="0"/>
              <a:sym typeface="+mn-lt"/>
            </a:endParaRPr>
          </a:p>
        </p:txBody>
      </p:sp>
      <p:sp>
        <p:nvSpPr>
          <p:cNvPr id="12" name="文本框 11"/>
          <p:cNvSpPr txBox="1"/>
          <p:nvPr>
            <p:custDataLst>
              <p:tags r:id="rId4"/>
            </p:custDataLst>
          </p:nvPr>
        </p:nvSpPr>
        <p:spPr>
          <a:xfrm>
            <a:off x="2346559" y="2270099"/>
            <a:ext cx="7483475" cy="1174750"/>
          </a:xfrm>
          <a:prstGeom prst="rect">
            <a:avLst/>
          </a:prstGeom>
          <a:noFill/>
          <a:effectLst>
            <a:outerShdw blurRad="50800" dist="38100" dir="2700000" algn="tl" rotWithShape="0">
              <a:prstClr val="black">
                <a:alpha val="20000"/>
              </a:prstClr>
            </a:outerShdw>
          </a:effectLst>
        </p:spPr>
        <p:txBody>
          <a:bodyPr wrap="none" lIns="91440" tIns="45720" rIns="91440" bIns="45720" rtlCol="0" anchor="t">
            <a:noAutofit/>
          </a:bodyPr>
          <a:lstStyle/>
          <a:p>
            <a:pPr>
              <a:lnSpc>
                <a:spcPct val="140000"/>
              </a:lnSpc>
            </a:pPr>
            <a:r>
              <a:rPr lang="en-US" altLang="zh-CN" sz="4400">
                <a:solidFill>
                  <a:srgbClr val="E0D2B8"/>
                </a:solidFill>
                <a:latin typeface="Times New Roman"/>
                <a:cs typeface="Times New Roman"/>
                <a:sym typeface="+mn-lt"/>
              </a:rPr>
              <a:t>Industry Sandbox Group Project</a:t>
            </a:r>
          </a:p>
          <a:p>
            <a:pPr algn="ctr">
              <a:lnSpc>
                <a:spcPct val="140000"/>
              </a:lnSpc>
            </a:pPr>
            <a:r>
              <a:rPr lang="en-US" altLang="zh-CN">
                <a:solidFill>
                  <a:srgbClr val="E0D2B8"/>
                </a:solidFill>
                <a:latin typeface="Times New Roman"/>
                <a:cs typeface="Times New Roman"/>
              </a:rPr>
              <a:t>INFS5700 Introduction to Business Analytics</a:t>
            </a:r>
            <a:endParaRPr lang="en-US" altLang="zh-CN">
              <a:solidFill>
                <a:srgbClr val="E0D2B8"/>
              </a:solidFill>
              <a:latin typeface="Times New Roman" panose="02020603050405020304" pitchFamily="18" charset="0"/>
              <a:cs typeface="Times New Roman" panose="02020603050405020304" pitchFamily="18" charset="0"/>
            </a:endParaRPr>
          </a:p>
        </p:txBody>
      </p:sp>
      <p:sp>
        <p:nvSpPr>
          <p:cNvPr id="7" name="矩形: 圆角 22"/>
          <p:cNvSpPr/>
          <p:nvPr>
            <p:custDataLst>
              <p:tags r:id="rId5"/>
            </p:custDataLst>
          </p:nvPr>
        </p:nvSpPr>
        <p:spPr>
          <a:xfrm>
            <a:off x="1453978" y="5361338"/>
            <a:ext cx="677520" cy="415824"/>
          </a:xfrm>
          <a:prstGeom prst="roundRect">
            <a:avLst>
              <a:gd name="adj" fmla="val 16959"/>
            </a:avLst>
          </a:prstGeom>
          <a:noFill/>
          <a:ln>
            <a:solidFill>
              <a:schemeClr val="bg1">
                <a:alpha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6" name="图片 85" descr="Contoso"/>
          <p:cNvPicPr>
            <a:picLocks noChangeAspect="1"/>
          </p:cNvPicPr>
          <p:nvPr>
            <p:custDataLst>
              <p:tags r:id="rId6"/>
            </p:custDataLst>
          </p:nvPr>
        </p:nvPicPr>
        <p:blipFill>
          <a:blip r:embed="rId10"/>
          <a:stretch>
            <a:fillRect/>
          </a:stretch>
        </p:blipFill>
        <p:spPr>
          <a:xfrm>
            <a:off x="11335385" y="1270"/>
            <a:ext cx="855345" cy="855345"/>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D2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图片 103" descr="D:\H5\名片\PPT\预览图\1.jpg1"/>
          <p:cNvPicPr>
            <a:picLocks noChangeAspect="1"/>
          </p:cNvPicPr>
          <p:nvPr/>
        </p:nvPicPr>
        <p:blipFill>
          <a:blip r:embed="rId7"/>
          <a:srcRect/>
          <a:stretch>
            <a:fillRect/>
          </a:stretch>
        </p:blipFill>
        <p:spPr>
          <a:xfrm>
            <a:off x="0" y="953"/>
            <a:ext cx="12190730" cy="6858000"/>
          </a:xfrm>
          <a:prstGeom prst="rect">
            <a:avLst/>
          </a:prstGeom>
        </p:spPr>
      </p:pic>
      <p:sp>
        <p:nvSpPr>
          <p:cNvPr id="103" name="椭圆 102"/>
          <p:cNvSpPr/>
          <p:nvPr/>
        </p:nvSpPr>
        <p:spPr>
          <a:xfrm>
            <a:off x="0" y="-2722245"/>
            <a:ext cx="2433955" cy="2433955"/>
          </a:xfrm>
          <a:prstGeom prst="ellipse">
            <a:avLst/>
          </a:prstGeom>
          <a:gradFill>
            <a:gsLst>
              <a:gs pos="74000">
                <a:srgbClr val="1D1E32">
                  <a:alpha val="70000"/>
                </a:srgbClr>
              </a:gs>
              <a:gs pos="10000">
                <a:srgbClr val="2C2E46">
                  <a:alpha val="6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0386695" y="4585970"/>
            <a:ext cx="3811270" cy="3811270"/>
          </a:xfrm>
          <a:prstGeom prst="ellipse">
            <a:avLst/>
          </a:prstGeom>
          <a:gradFill>
            <a:gsLst>
              <a:gs pos="79000">
                <a:srgbClr val="1D1E32">
                  <a:alpha val="64000"/>
                </a:srgbClr>
              </a:gs>
              <a:gs pos="11000">
                <a:srgbClr val="2C2E46">
                  <a:alpha val="4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515870" y="1003300"/>
            <a:ext cx="3076575" cy="3076575"/>
          </a:xfrm>
          <a:prstGeom prst="ellipse">
            <a:avLst/>
          </a:prstGeom>
          <a:gradFill>
            <a:gsLst>
              <a:gs pos="70000">
                <a:srgbClr val="1D1E32">
                  <a:alpha val="50000"/>
                </a:srgbClr>
              </a:gs>
              <a:gs pos="19000">
                <a:srgbClr val="2C2E46">
                  <a:alpha val="47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964305" y="-7358380"/>
            <a:ext cx="4354195" cy="4354195"/>
          </a:xfrm>
          <a:prstGeom prst="ellipse">
            <a:avLst/>
          </a:prstGeom>
          <a:gradFill>
            <a:gsLst>
              <a:gs pos="65000">
                <a:srgbClr val="1D1E32">
                  <a:alpha val="82000"/>
                </a:srgbClr>
              </a:gs>
              <a:gs pos="10000">
                <a:srgbClr val="2C2E46">
                  <a:alpha val="6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987425" y="-8537575"/>
            <a:ext cx="6258560" cy="6258560"/>
            <a:chOff x="-12298" y="7867"/>
            <a:chExt cx="17574" cy="17574"/>
          </a:xfrm>
        </p:grpSpPr>
        <p:sp>
          <p:nvSpPr>
            <p:cNvPr id="6" name="椭圆 5"/>
            <p:cNvSpPr/>
            <p:nvPr/>
          </p:nvSpPr>
          <p:spPr>
            <a:xfrm>
              <a:off x="-12298" y="7867"/>
              <a:ext cx="17575" cy="17575"/>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014" y="8151"/>
              <a:ext cx="17008" cy="17008"/>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731" y="8434"/>
              <a:ext cx="16441" cy="16441"/>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447" y="8718"/>
              <a:ext cx="15874" cy="15874"/>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164" y="9001"/>
              <a:ext cx="15307" cy="15307"/>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1363960" y="1835785"/>
            <a:ext cx="3498850" cy="3498850"/>
            <a:chOff x="12895" y="-790"/>
            <a:chExt cx="17574" cy="17574"/>
          </a:xfrm>
        </p:grpSpPr>
        <p:sp>
          <p:nvSpPr>
            <p:cNvPr id="15" name="椭圆 14"/>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6304915" y="1739265"/>
            <a:ext cx="11159490" cy="11159490"/>
            <a:chOff x="-6120" y="1881"/>
            <a:chExt cx="17574" cy="17574"/>
          </a:xfrm>
        </p:grpSpPr>
        <p:sp>
          <p:nvSpPr>
            <p:cNvPr id="37" name="椭圆 36"/>
            <p:cNvSpPr/>
            <p:nvPr/>
          </p:nvSpPr>
          <p:spPr>
            <a:xfrm>
              <a:off x="-6120" y="1881"/>
              <a:ext cx="17575" cy="1757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836" y="2165"/>
              <a:ext cx="17008" cy="1700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553" y="2448"/>
              <a:ext cx="16441" cy="1644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269" y="2732"/>
              <a:ext cx="15874" cy="1587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986" y="3015"/>
              <a:ext cx="15307" cy="15307"/>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4702" y="3299"/>
              <a:ext cx="14740" cy="14740"/>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419" y="3582"/>
              <a:ext cx="14173" cy="14173"/>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135" y="3866"/>
              <a:ext cx="13606" cy="136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3852" y="4149"/>
              <a:ext cx="13039" cy="130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568" y="4433"/>
              <a:ext cx="12472" cy="124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285" y="4716"/>
              <a:ext cx="11906" cy="119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002" y="4999"/>
              <a:ext cx="11339" cy="113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718" y="5283"/>
              <a:ext cx="10772" cy="107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434" y="5567"/>
              <a:ext cx="10205" cy="1020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151" y="5850"/>
              <a:ext cx="9638" cy="963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867" y="6134"/>
              <a:ext cx="9071" cy="907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584" y="6417"/>
              <a:ext cx="8504" cy="850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8348345" y="-5078730"/>
            <a:ext cx="8748395" cy="8748395"/>
            <a:chOff x="-6120" y="1881"/>
            <a:chExt cx="17574" cy="17574"/>
          </a:xfrm>
        </p:grpSpPr>
        <p:sp>
          <p:nvSpPr>
            <p:cNvPr id="61" name="椭圆 60"/>
            <p:cNvSpPr/>
            <p:nvPr/>
          </p:nvSpPr>
          <p:spPr>
            <a:xfrm>
              <a:off x="-6120" y="1881"/>
              <a:ext cx="17575" cy="1757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836" y="2165"/>
              <a:ext cx="17008" cy="1700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5553" y="2448"/>
              <a:ext cx="16441" cy="1644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5269" y="2732"/>
              <a:ext cx="15874" cy="1587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86" y="3015"/>
              <a:ext cx="15307" cy="15307"/>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702" y="3299"/>
              <a:ext cx="14740" cy="14740"/>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4419" y="3582"/>
              <a:ext cx="14173" cy="14173"/>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135" y="3866"/>
              <a:ext cx="13606" cy="136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852" y="4149"/>
              <a:ext cx="13039" cy="130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68" y="4433"/>
              <a:ext cx="12472" cy="124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285" y="4716"/>
              <a:ext cx="11906" cy="119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3002" y="4999"/>
              <a:ext cx="11339" cy="113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2718" y="5283"/>
              <a:ext cx="10772" cy="107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434" y="5567"/>
              <a:ext cx="10205" cy="1020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151" y="5850"/>
              <a:ext cx="9638" cy="963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867" y="6134"/>
              <a:ext cx="9071" cy="907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584" y="6417"/>
              <a:ext cx="8504" cy="850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a:off x="1466850" y="5417185"/>
            <a:ext cx="3942715" cy="3942715"/>
            <a:chOff x="12895" y="-790"/>
            <a:chExt cx="17574" cy="17574"/>
          </a:xfrm>
        </p:grpSpPr>
        <p:sp>
          <p:nvSpPr>
            <p:cNvPr id="91" name="椭圆 90"/>
            <p:cNvSpPr/>
            <p:nvPr/>
          </p:nvSpPr>
          <p:spPr>
            <a:xfrm>
              <a:off x="12895" y="-790"/>
              <a:ext cx="17575" cy="17575"/>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3178" y="-507"/>
              <a:ext cx="17008" cy="17008"/>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3462" y="-223"/>
              <a:ext cx="16441" cy="16441"/>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3745" y="60"/>
              <a:ext cx="15874" cy="15874"/>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4029" y="344"/>
              <a:ext cx="15307" cy="15307"/>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4312" y="627"/>
              <a:ext cx="14740" cy="14740"/>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14596" y="911"/>
              <a:ext cx="14173" cy="14173"/>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14879" y="1194"/>
              <a:ext cx="13606" cy="13606"/>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任意多边形 98"/>
          <p:cNvSpPr/>
          <p:nvPr/>
        </p:nvSpPr>
        <p:spPr>
          <a:xfrm>
            <a:off x="721360" y="5765165"/>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0" name="任意多边形 99"/>
          <p:cNvSpPr/>
          <p:nvPr/>
        </p:nvSpPr>
        <p:spPr>
          <a:xfrm>
            <a:off x="10543540" y="405130"/>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5" name="组合 104"/>
          <p:cNvGrpSpPr/>
          <p:nvPr/>
        </p:nvGrpSpPr>
        <p:grpSpPr>
          <a:xfrm>
            <a:off x="-1376680" y="-2847975"/>
            <a:ext cx="4575175" cy="4575175"/>
            <a:chOff x="12895" y="-790"/>
            <a:chExt cx="17574" cy="17574"/>
          </a:xfrm>
        </p:grpSpPr>
        <p:sp>
          <p:nvSpPr>
            <p:cNvPr id="106" name="椭圆 105"/>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矩形 82"/>
          <p:cNvSpPr/>
          <p:nvPr>
            <p:custDataLst>
              <p:tags r:id="rId2"/>
            </p:custDataLst>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4" name="矩形 83"/>
          <p:cNvSpPr/>
          <p:nvPr>
            <p:custDataLst>
              <p:tags r:id="rId3"/>
            </p:custDataLst>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86" name="图片 85" descr="Contoso"/>
          <p:cNvPicPr>
            <a:picLocks noChangeAspect="1"/>
          </p:cNvPicPr>
          <p:nvPr>
            <p:custDataLst>
              <p:tags r:id="rId4"/>
            </p:custDataLst>
          </p:nvPr>
        </p:nvPicPr>
        <p:blipFill>
          <a:blip r:embed="rId8"/>
          <a:stretch>
            <a:fillRect/>
          </a:stretch>
        </p:blipFill>
        <p:spPr>
          <a:xfrm>
            <a:off x="11335385" y="1270"/>
            <a:ext cx="855345" cy="855345"/>
          </a:xfrm>
          <a:prstGeom prst="rect">
            <a:avLst/>
          </a:prstGeom>
        </p:spPr>
      </p:pic>
      <p:sp>
        <p:nvSpPr>
          <p:cNvPr id="2" name="Thought Bubble: Cloud 6">
            <a:extLst>
              <a:ext uri="{FF2B5EF4-FFF2-40B4-BE49-F238E27FC236}">
                <a16:creationId xmlns:a16="http://schemas.microsoft.com/office/drawing/2014/main" id="{32F2A621-AF5F-FC5B-2974-A7C6D770755F}"/>
              </a:ext>
            </a:extLst>
          </p:cNvPr>
          <p:cNvSpPr/>
          <p:nvPr/>
        </p:nvSpPr>
        <p:spPr>
          <a:xfrm>
            <a:off x="986641" y="160811"/>
            <a:ext cx="9892145" cy="1066800"/>
          </a:xfrm>
          <a:prstGeom prst="wedgeEllipseCallou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solidFill>
                  <a:schemeClr val="tx1"/>
                </a:solidFill>
                <a:latin typeface="Comic Sans MS"/>
              </a:rPr>
              <a:t>How Zero Revenue Reservations affects the Numbers?</a:t>
            </a:r>
          </a:p>
        </p:txBody>
      </p:sp>
      <p:pic>
        <p:nvPicPr>
          <p:cNvPr id="3" name="图片 2" descr="A screenshot of a computer&#10;&#10;Description automatically generated">
            <a:extLst>
              <a:ext uri="{FF2B5EF4-FFF2-40B4-BE49-F238E27FC236}">
                <a16:creationId xmlns:a16="http://schemas.microsoft.com/office/drawing/2014/main" id="{0D8FDADE-9401-EE6F-DB44-F2D3299331E3}"/>
              </a:ext>
            </a:extLst>
          </p:cNvPr>
          <p:cNvPicPr>
            <a:picLocks noChangeAspect="1"/>
          </p:cNvPicPr>
          <p:nvPr/>
        </p:nvPicPr>
        <p:blipFill>
          <a:blip r:embed="rId9"/>
          <a:stretch>
            <a:fillRect/>
          </a:stretch>
        </p:blipFill>
        <p:spPr>
          <a:xfrm>
            <a:off x="1023820" y="1509208"/>
            <a:ext cx="10145296" cy="3320820"/>
          </a:xfrm>
          <a:prstGeom prst="rect">
            <a:avLst/>
          </a:prstGeom>
        </p:spPr>
      </p:pic>
      <p:pic>
        <p:nvPicPr>
          <p:cNvPr id="4" name="图片 3" descr="A screenshot of a computer&#10;&#10;Description automatically generated">
            <a:extLst>
              <a:ext uri="{FF2B5EF4-FFF2-40B4-BE49-F238E27FC236}">
                <a16:creationId xmlns:a16="http://schemas.microsoft.com/office/drawing/2014/main" id="{10BC1208-CBA4-0F67-A8E0-08C3ED032052}"/>
              </a:ext>
            </a:extLst>
          </p:cNvPr>
          <p:cNvPicPr>
            <a:picLocks noChangeAspect="1"/>
          </p:cNvPicPr>
          <p:nvPr/>
        </p:nvPicPr>
        <p:blipFill>
          <a:blip r:embed="rId10"/>
          <a:stretch>
            <a:fillRect/>
          </a:stretch>
        </p:blipFill>
        <p:spPr>
          <a:xfrm>
            <a:off x="1028700" y="5015755"/>
            <a:ext cx="4803039" cy="1326043"/>
          </a:xfrm>
          <a:prstGeom prst="rect">
            <a:avLst/>
          </a:prstGeom>
        </p:spPr>
      </p:pic>
      <p:pic>
        <p:nvPicPr>
          <p:cNvPr id="7" name="图片 6" descr="A screenshot of a computer&#10;&#10;Description automatically generated">
            <a:extLst>
              <a:ext uri="{FF2B5EF4-FFF2-40B4-BE49-F238E27FC236}">
                <a16:creationId xmlns:a16="http://schemas.microsoft.com/office/drawing/2014/main" id="{C120C008-D4F9-E3B3-1868-E3931985D624}"/>
              </a:ext>
            </a:extLst>
          </p:cNvPr>
          <p:cNvPicPr>
            <a:picLocks noChangeAspect="1"/>
          </p:cNvPicPr>
          <p:nvPr/>
        </p:nvPicPr>
        <p:blipFill>
          <a:blip r:embed="rId11"/>
          <a:stretch>
            <a:fillRect/>
          </a:stretch>
        </p:blipFill>
        <p:spPr>
          <a:xfrm>
            <a:off x="6228130" y="5014355"/>
            <a:ext cx="4897445" cy="1328843"/>
          </a:xfrm>
          <a:prstGeom prst="rect">
            <a:avLst/>
          </a:prstGeom>
        </p:spPr>
      </p:pic>
    </p:spTree>
    <p:custDataLst>
      <p:tags r:id="rId1"/>
    </p:custDataLst>
    <p:extLst>
      <p:ext uri="{BB962C8B-B14F-4D97-AF65-F5344CB8AC3E}">
        <p14:creationId xmlns:p14="http://schemas.microsoft.com/office/powerpoint/2010/main" val="2639667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D2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图片 103" descr="D:\H5\名片\PPT\预览图\1.jpg1"/>
          <p:cNvPicPr>
            <a:picLocks noChangeAspect="1"/>
          </p:cNvPicPr>
          <p:nvPr/>
        </p:nvPicPr>
        <p:blipFill>
          <a:blip r:embed="rId7"/>
          <a:srcRect/>
          <a:stretch>
            <a:fillRect/>
          </a:stretch>
        </p:blipFill>
        <p:spPr>
          <a:xfrm>
            <a:off x="0" y="953"/>
            <a:ext cx="12190730" cy="6858000"/>
          </a:xfrm>
          <a:prstGeom prst="rect">
            <a:avLst/>
          </a:prstGeom>
        </p:spPr>
      </p:pic>
      <p:sp>
        <p:nvSpPr>
          <p:cNvPr id="103" name="椭圆 102"/>
          <p:cNvSpPr/>
          <p:nvPr/>
        </p:nvSpPr>
        <p:spPr>
          <a:xfrm>
            <a:off x="0" y="-2722245"/>
            <a:ext cx="2433955" cy="2433955"/>
          </a:xfrm>
          <a:prstGeom prst="ellipse">
            <a:avLst/>
          </a:prstGeom>
          <a:gradFill>
            <a:gsLst>
              <a:gs pos="74000">
                <a:srgbClr val="1D1E32">
                  <a:alpha val="70000"/>
                </a:srgbClr>
              </a:gs>
              <a:gs pos="10000">
                <a:srgbClr val="2C2E46">
                  <a:alpha val="6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0386695" y="4585970"/>
            <a:ext cx="3811270" cy="3811270"/>
          </a:xfrm>
          <a:prstGeom prst="ellipse">
            <a:avLst/>
          </a:prstGeom>
          <a:gradFill>
            <a:gsLst>
              <a:gs pos="79000">
                <a:srgbClr val="1D1E32">
                  <a:alpha val="64000"/>
                </a:srgbClr>
              </a:gs>
              <a:gs pos="11000">
                <a:srgbClr val="2C2E46">
                  <a:alpha val="4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515870" y="1003300"/>
            <a:ext cx="3076575" cy="3076575"/>
          </a:xfrm>
          <a:prstGeom prst="ellipse">
            <a:avLst/>
          </a:prstGeom>
          <a:gradFill>
            <a:gsLst>
              <a:gs pos="70000">
                <a:srgbClr val="1D1E32">
                  <a:alpha val="50000"/>
                </a:srgbClr>
              </a:gs>
              <a:gs pos="19000">
                <a:srgbClr val="2C2E46">
                  <a:alpha val="47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964305" y="-7358380"/>
            <a:ext cx="4354195" cy="4354195"/>
          </a:xfrm>
          <a:prstGeom prst="ellipse">
            <a:avLst/>
          </a:prstGeom>
          <a:gradFill>
            <a:gsLst>
              <a:gs pos="65000">
                <a:srgbClr val="1D1E32">
                  <a:alpha val="82000"/>
                </a:srgbClr>
              </a:gs>
              <a:gs pos="10000">
                <a:srgbClr val="2C2E46">
                  <a:alpha val="6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987425" y="-8537575"/>
            <a:ext cx="6258560" cy="6258560"/>
            <a:chOff x="-12298" y="7867"/>
            <a:chExt cx="17574" cy="17574"/>
          </a:xfrm>
        </p:grpSpPr>
        <p:sp>
          <p:nvSpPr>
            <p:cNvPr id="6" name="椭圆 5"/>
            <p:cNvSpPr/>
            <p:nvPr/>
          </p:nvSpPr>
          <p:spPr>
            <a:xfrm>
              <a:off x="-12298" y="7867"/>
              <a:ext cx="17575" cy="17575"/>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014" y="8151"/>
              <a:ext cx="17008" cy="17008"/>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731" y="8434"/>
              <a:ext cx="16441" cy="16441"/>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447" y="8718"/>
              <a:ext cx="15874" cy="15874"/>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164" y="9001"/>
              <a:ext cx="15307" cy="15307"/>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1363960" y="1835785"/>
            <a:ext cx="3498850" cy="3498850"/>
            <a:chOff x="12895" y="-790"/>
            <a:chExt cx="17574" cy="17574"/>
          </a:xfrm>
        </p:grpSpPr>
        <p:sp>
          <p:nvSpPr>
            <p:cNvPr id="15" name="椭圆 14"/>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6304915" y="1739265"/>
            <a:ext cx="11159490" cy="11159490"/>
            <a:chOff x="-6120" y="1881"/>
            <a:chExt cx="17574" cy="17574"/>
          </a:xfrm>
        </p:grpSpPr>
        <p:sp>
          <p:nvSpPr>
            <p:cNvPr id="37" name="椭圆 36"/>
            <p:cNvSpPr/>
            <p:nvPr/>
          </p:nvSpPr>
          <p:spPr>
            <a:xfrm>
              <a:off x="-6120" y="1881"/>
              <a:ext cx="17575" cy="1757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836" y="2165"/>
              <a:ext cx="17008" cy="1700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553" y="2448"/>
              <a:ext cx="16441" cy="1644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269" y="2732"/>
              <a:ext cx="15874" cy="1587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986" y="3015"/>
              <a:ext cx="15307" cy="15307"/>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4702" y="3299"/>
              <a:ext cx="14740" cy="14740"/>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419" y="3582"/>
              <a:ext cx="14173" cy="14173"/>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135" y="3866"/>
              <a:ext cx="13606" cy="136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3852" y="4149"/>
              <a:ext cx="13039" cy="130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568" y="4433"/>
              <a:ext cx="12472" cy="124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285" y="4716"/>
              <a:ext cx="11906" cy="119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002" y="4999"/>
              <a:ext cx="11339" cy="113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718" y="5283"/>
              <a:ext cx="10772" cy="107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434" y="5567"/>
              <a:ext cx="10205" cy="1020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151" y="5850"/>
              <a:ext cx="9638" cy="963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867" y="6134"/>
              <a:ext cx="9071" cy="907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584" y="6417"/>
              <a:ext cx="8504" cy="850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8348345" y="-5078730"/>
            <a:ext cx="8748395" cy="8748395"/>
            <a:chOff x="-6120" y="1881"/>
            <a:chExt cx="17574" cy="17574"/>
          </a:xfrm>
        </p:grpSpPr>
        <p:sp>
          <p:nvSpPr>
            <p:cNvPr id="61" name="椭圆 60"/>
            <p:cNvSpPr/>
            <p:nvPr/>
          </p:nvSpPr>
          <p:spPr>
            <a:xfrm>
              <a:off x="-6120" y="1881"/>
              <a:ext cx="17575" cy="1757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836" y="2165"/>
              <a:ext cx="17008" cy="1700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5553" y="2448"/>
              <a:ext cx="16441" cy="1644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5269" y="2732"/>
              <a:ext cx="15874" cy="1587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86" y="3015"/>
              <a:ext cx="15307" cy="15307"/>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702" y="3299"/>
              <a:ext cx="14740" cy="14740"/>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4419" y="3582"/>
              <a:ext cx="14173" cy="14173"/>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135" y="3866"/>
              <a:ext cx="13606" cy="136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852" y="4149"/>
              <a:ext cx="13039" cy="130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68" y="4433"/>
              <a:ext cx="12472" cy="124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285" y="4716"/>
              <a:ext cx="11906" cy="119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3002" y="4999"/>
              <a:ext cx="11339" cy="113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2718" y="5283"/>
              <a:ext cx="10772" cy="107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434" y="5567"/>
              <a:ext cx="10205" cy="1020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151" y="5850"/>
              <a:ext cx="9638" cy="963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867" y="6134"/>
              <a:ext cx="9071" cy="907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584" y="6417"/>
              <a:ext cx="8504" cy="850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a:off x="1466850" y="5417185"/>
            <a:ext cx="3942715" cy="3942715"/>
            <a:chOff x="12895" y="-790"/>
            <a:chExt cx="17574" cy="17574"/>
          </a:xfrm>
        </p:grpSpPr>
        <p:sp>
          <p:nvSpPr>
            <p:cNvPr id="91" name="椭圆 90"/>
            <p:cNvSpPr/>
            <p:nvPr/>
          </p:nvSpPr>
          <p:spPr>
            <a:xfrm>
              <a:off x="12895" y="-790"/>
              <a:ext cx="17575" cy="17575"/>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3178" y="-507"/>
              <a:ext cx="17008" cy="17008"/>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3462" y="-223"/>
              <a:ext cx="16441" cy="16441"/>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3745" y="60"/>
              <a:ext cx="15874" cy="15874"/>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4029" y="344"/>
              <a:ext cx="15307" cy="15307"/>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4312" y="627"/>
              <a:ext cx="14740" cy="14740"/>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14596" y="911"/>
              <a:ext cx="14173" cy="14173"/>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14879" y="1194"/>
              <a:ext cx="13606" cy="13606"/>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任意多边形 98"/>
          <p:cNvSpPr/>
          <p:nvPr/>
        </p:nvSpPr>
        <p:spPr>
          <a:xfrm>
            <a:off x="721360" y="5765165"/>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0" name="任意多边形 99"/>
          <p:cNvSpPr/>
          <p:nvPr/>
        </p:nvSpPr>
        <p:spPr>
          <a:xfrm>
            <a:off x="10543540" y="405130"/>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5" name="组合 104"/>
          <p:cNvGrpSpPr/>
          <p:nvPr/>
        </p:nvGrpSpPr>
        <p:grpSpPr>
          <a:xfrm>
            <a:off x="-1376680" y="-2847975"/>
            <a:ext cx="4575175" cy="4575175"/>
            <a:chOff x="12895" y="-790"/>
            <a:chExt cx="17574" cy="17574"/>
          </a:xfrm>
        </p:grpSpPr>
        <p:sp>
          <p:nvSpPr>
            <p:cNvPr id="106" name="椭圆 105"/>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矩形 82"/>
          <p:cNvSpPr/>
          <p:nvPr>
            <p:custDataLst>
              <p:tags r:id="rId2"/>
            </p:custDataLst>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4" name="矩形 83"/>
          <p:cNvSpPr/>
          <p:nvPr>
            <p:custDataLst>
              <p:tags r:id="rId3"/>
            </p:custDataLst>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86" name="图片 85" descr="Contoso"/>
          <p:cNvPicPr>
            <a:picLocks noChangeAspect="1"/>
          </p:cNvPicPr>
          <p:nvPr>
            <p:custDataLst>
              <p:tags r:id="rId4"/>
            </p:custDataLst>
          </p:nvPr>
        </p:nvPicPr>
        <p:blipFill>
          <a:blip r:embed="rId8"/>
          <a:stretch>
            <a:fillRect/>
          </a:stretch>
        </p:blipFill>
        <p:spPr>
          <a:xfrm>
            <a:off x="11335385" y="1270"/>
            <a:ext cx="855345" cy="855345"/>
          </a:xfrm>
          <a:prstGeom prst="rect">
            <a:avLst/>
          </a:prstGeom>
        </p:spPr>
      </p:pic>
      <p:pic>
        <p:nvPicPr>
          <p:cNvPr id="4" name="图片 3">
            <a:extLst>
              <a:ext uri="{FF2B5EF4-FFF2-40B4-BE49-F238E27FC236}">
                <a16:creationId xmlns:a16="http://schemas.microsoft.com/office/drawing/2014/main" id="{0B959DBA-9A82-69A6-5CD8-66842D3839F9}"/>
              </a:ext>
            </a:extLst>
          </p:cNvPr>
          <p:cNvPicPr>
            <a:picLocks noChangeAspect="1"/>
          </p:cNvPicPr>
          <p:nvPr/>
        </p:nvPicPr>
        <p:blipFill>
          <a:blip r:embed="rId9"/>
          <a:stretch>
            <a:fillRect/>
          </a:stretch>
        </p:blipFill>
        <p:spPr>
          <a:xfrm>
            <a:off x="1509550" y="1482137"/>
            <a:ext cx="8978835" cy="4943070"/>
          </a:xfrm>
          <a:prstGeom prst="rect">
            <a:avLst/>
          </a:prstGeom>
        </p:spPr>
      </p:pic>
      <p:sp>
        <p:nvSpPr>
          <p:cNvPr id="2" name="Thought Bubble: Cloud 6">
            <a:extLst>
              <a:ext uri="{FF2B5EF4-FFF2-40B4-BE49-F238E27FC236}">
                <a16:creationId xmlns:a16="http://schemas.microsoft.com/office/drawing/2014/main" id="{2230F9D4-9FCC-9622-0BC9-D74BF6F8A05D}"/>
              </a:ext>
            </a:extLst>
          </p:cNvPr>
          <p:cNvSpPr/>
          <p:nvPr/>
        </p:nvSpPr>
        <p:spPr>
          <a:xfrm>
            <a:off x="1119249" y="209797"/>
            <a:ext cx="9892145" cy="914400"/>
          </a:xfrm>
          <a:prstGeom prst="wedgeEllipseCallou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solidFill>
                <a:schemeClr val="tx1"/>
              </a:solidFill>
              <a:latin typeface="Comic Sans MS"/>
              <a:cs typeface="Times New Roman"/>
            </a:endParaRPr>
          </a:p>
          <a:p>
            <a:r>
              <a:rPr lang="en-US">
                <a:solidFill>
                  <a:schemeClr val="tx1"/>
                </a:solidFill>
                <a:latin typeface="Comic Sans MS"/>
                <a:cs typeface="Times New Roman"/>
              </a:rPr>
              <a:t>How Zero revenues Reservations affect Sales Per Reservation?</a:t>
            </a:r>
            <a:endParaRPr lang="en-GB">
              <a:solidFill>
                <a:schemeClr val="tx1"/>
              </a:solidFill>
              <a:latin typeface="Comic Sans MS"/>
              <a:cs typeface="Times New Roman"/>
            </a:endParaRPr>
          </a:p>
          <a:p>
            <a:pPr algn="ctr"/>
            <a:endParaRPr lang="en-GB">
              <a:solidFill>
                <a:schemeClr val="tx1"/>
              </a:solidFill>
              <a:latin typeface="Comic Sans MS"/>
            </a:endParaRPr>
          </a:p>
        </p:txBody>
      </p:sp>
      <p:sp>
        <p:nvSpPr>
          <p:cNvPr id="3" name="Arrow: Down 23">
            <a:extLst>
              <a:ext uri="{FF2B5EF4-FFF2-40B4-BE49-F238E27FC236}">
                <a16:creationId xmlns:a16="http://schemas.microsoft.com/office/drawing/2014/main" id="{B2B702CE-4577-64FD-B089-BBE20351649F}"/>
              </a:ext>
            </a:extLst>
          </p:cNvPr>
          <p:cNvSpPr/>
          <p:nvPr/>
        </p:nvSpPr>
        <p:spPr>
          <a:xfrm>
            <a:off x="6295047" y="1879065"/>
            <a:ext cx="387927" cy="56803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highlight>
                <a:srgbClr val="00FF00"/>
              </a:highlight>
              <a:cs typeface="Arial"/>
            </a:endParaRPr>
          </a:p>
        </p:txBody>
      </p:sp>
      <p:sp>
        <p:nvSpPr>
          <p:cNvPr id="7" name="Arrow: Down 24">
            <a:extLst>
              <a:ext uri="{FF2B5EF4-FFF2-40B4-BE49-F238E27FC236}">
                <a16:creationId xmlns:a16="http://schemas.microsoft.com/office/drawing/2014/main" id="{D1FF56CF-9939-D74A-22BD-5CF6D236A2DF}"/>
              </a:ext>
            </a:extLst>
          </p:cNvPr>
          <p:cNvSpPr/>
          <p:nvPr/>
        </p:nvSpPr>
        <p:spPr>
          <a:xfrm>
            <a:off x="6297521" y="4217308"/>
            <a:ext cx="387927" cy="56803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Tree>
    <p:custDataLst>
      <p:tags r:id="rId1"/>
    </p:custDataLst>
    <p:extLst>
      <p:ext uri="{BB962C8B-B14F-4D97-AF65-F5344CB8AC3E}">
        <p14:creationId xmlns:p14="http://schemas.microsoft.com/office/powerpoint/2010/main" val="3900583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D2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图片 103" descr="D:\H5\名片\PPT\预览图\1.jpg1"/>
          <p:cNvPicPr>
            <a:picLocks noChangeAspect="1"/>
          </p:cNvPicPr>
          <p:nvPr/>
        </p:nvPicPr>
        <p:blipFill>
          <a:blip r:embed="rId10"/>
          <a:srcRect/>
          <a:stretch>
            <a:fillRect/>
          </a:stretch>
        </p:blipFill>
        <p:spPr>
          <a:xfrm>
            <a:off x="0" y="953"/>
            <a:ext cx="12190730" cy="6858000"/>
          </a:xfrm>
          <a:prstGeom prst="rect">
            <a:avLst/>
          </a:prstGeom>
        </p:spPr>
      </p:pic>
      <p:sp>
        <p:nvSpPr>
          <p:cNvPr id="103" name="椭圆 102"/>
          <p:cNvSpPr/>
          <p:nvPr/>
        </p:nvSpPr>
        <p:spPr>
          <a:xfrm>
            <a:off x="0" y="-2722245"/>
            <a:ext cx="2433955" cy="2433955"/>
          </a:xfrm>
          <a:prstGeom prst="ellipse">
            <a:avLst/>
          </a:prstGeom>
          <a:gradFill>
            <a:gsLst>
              <a:gs pos="74000">
                <a:srgbClr val="1D1E32">
                  <a:alpha val="70000"/>
                </a:srgbClr>
              </a:gs>
              <a:gs pos="10000">
                <a:srgbClr val="2C2E46">
                  <a:alpha val="6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0386695" y="4585970"/>
            <a:ext cx="3811270" cy="3811270"/>
          </a:xfrm>
          <a:prstGeom prst="ellipse">
            <a:avLst/>
          </a:prstGeom>
          <a:gradFill>
            <a:gsLst>
              <a:gs pos="79000">
                <a:srgbClr val="1D1E32">
                  <a:alpha val="64000"/>
                </a:srgbClr>
              </a:gs>
              <a:gs pos="11000">
                <a:srgbClr val="2C2E46">
                  <a:alpha val="4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515870" y="1003300"/>
            <a:ext cx="3076575" cy="3076575"/>
          </a:xfrm>
          <a:prstGeom prst="ellipse">
            <a:avLst/>
          </a:prstGeom>
          <a:gradFill>
            <a:gsLst>
              <a:gs pos="70000">
                <a:srgbClr val="1D1E32">
                  <a:alpha val="50000"/>
                </a:srgbClr>
              </a:gs>
              <a:gs pos="19000">
                <a:srgbClr val="2C2E46">
                  <a:alpha val="47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964305" y="-7358380"/>
            <a:ext cx="4354195" cy="4354195"/>
          </a:xfrm>
          <a:prstGeom prst="ellipse">
            <a:avLst/>
          </a:prstGeom>
          <a:gradFill>
            <a:gsLst>
              <a:gs pos="65000">
                <a:srgbClr val="1D1E32">
                  <a:alpha val="82000"/>
                </a:srgbClr>
              </a:gs>
              <a:gs pos="10000">
                <a:srgbClr val="2C2E46">
                  <a:alpha val="6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987425" y="-8537575"/>
            <a:ext cx="6258560" cy="6258560"/>
            <a:chOff x="-12298" y="7867"/>
            <a:chExt cx="17574" cy="17574"/>
          </a:xfrm>
        </p:grpSpPr>
        <p:sp>
          <p:nvSpPr>
            <p:cNvPr id="6" name="椭圆 5"/>
            <p:cNvSpPr/>
            <p:nvPr/>
          </p:nvSpPr>
          <p:spPr>
            <a:xfrm>
              <a:off x="-12298" y="7867"/>
              <a:ext cx="17575" cy="17575"/>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014" y="8151"/>
              <a:ext cx="17008" cy="17008"/>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731" y="8434"/>
              <a:ext cx="16441" cy="16441"/>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447" y="8718"/>
              <a:ext cx="15874" cy="15874"/>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164" y="9001"/>
              <a:ext cx="15307" cy="15307"/>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1363960" y="1835785"/>
            <a:ext cx="3498850" cy="3498850"/>
            <a:chOff x="12895" y="-790"/>
            <a:chExt cx="17574" cy="17574"/>
          </a:xfrm>
        </p:grpSpPr>
        <p:sp>
          <p:nvSpPr>
            <p:cNvPr id="15" name="椭圆 14"/>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6304915" y="1739265"/>
            <a:ext cx="11159490" cy="11159490"/>
            <a:chOff x="-6120" y="1881"/>
            <a:chExt cx="17574" cy="17574"/>
          </a:xfrm>
        </p:grpSpPr>
        <p:sp>
          <p:nvSpPr>
            <p:cNvPr id="37" name="椭圆 36"/>
            <p:cNvSpPr/>
            <p:nvPr/>
          </p:nvSpPr>
          <p:spPr>
            <a:xfrm>
              <a:off x="-6120" y="1881"/>
              <a:ext cx="17575" cy="1757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836" y="2165"/>
              <a:ext cx="17008" cy="1700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553" y="2448"/>
              <a:ext cx="16441" cy="1644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269" y="2732"/>
              <a:ext cx="15874" cy="1587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986" y="3015"/>
              <a:ext cx="15307" cy="15307"/>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4702" y="3299"/>
              <a:ext cx="14740" cy="14740"/>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419" y="3582"/>
              <a:ext cx="14173" cy="14173"/>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135" y="3866"/>
              <a:ext cx="13606" cy="136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3852" y="4149"/>
              <a:ext cx="13039" cy="130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568" y="4433"/>
              <a:ext cx="12472" cy="124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285" y="4716"/>
              <a:ext cx="11906" cy="119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002" y="4999"/>
              <a:ext cx="11339" cy="113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718" y="5283"/>
              <a:ext cx="10772" cy="107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434" y="5567"/>
              <a:ext cx="10205" cy="1020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151" y="5850"/>
              <a:ext cx="9638" cy="963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867" y="6134"/>
              <a:ext cx="9071" cy="907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584" y="6417"/>
              <a:ext cx="8504" cy="850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8348345" y="-5078730"/>
            <a:ext cx="8748395" cy="8748395"/>
            <a:chOff x="-6120" y="1881"/>
            <a:chExt cx="17574" cy="17574"/>
          </a:xfrm>
        </p:grpSpPr>
        <p:sp>
          <p:nvSpPr>
            <p:cNvPr id="61" name="椭圆 60"/>
            <p:cNvSpPr/>
            <p:nvPr/>
          </p:nvSpPr>
          <p:spPr>
            <a:xfrm>
              <a:off x="-6120" y="1881"/>
              <a:ext cx="17575" cy="1757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836" y="2165"/>
              <a:ext cx="17008" cy="1700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5553" y="2448"/>
              <a:ext cx="16441" cy="1644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5269" y="2732"/>
              <a:ext cx="15874" cy="1587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86" y="3015"/>
              <a:ext cx="15307" cy="15307"/>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702" y="3299"/>
              <a:ext cx="14740" cy="14740"/>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4419" y="3582"/>
              <a:ext cx="14173" cy="14173"/>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135" y="3866"/>
              <a:ext cx="13606" cy="136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852" y="4149"/>
              <a:ext cx="13039" cy="130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68" y="4433"/>
              <a:ext cx="12472" cy="124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285" y="4716"/>
              <a:ext cx="11906" cy="119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3002" y="4999"/>
              <a:ext cx="11339" cy="113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2718" y="5283"/>
              <a:ext cx="10772" cy="107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434" y="5567"/>
              <a:ext cx="10205" cy="1020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151" y="5850"/>
              <a:ext cx="9638" cy="963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867" y="6134"/>
              <a:ext cx="9071" cy="907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584" y="6417"/>
              <a:ext cx="8504" cy="850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a:off x="1466850" y="5417185"/>
            <a:ext cx="3942715" cy="3942715"/>
            <a:chOff x="12895" y="-790"/>
            <a:chExt cx="17574" cy="17574"/>
          </a:xfrm>
        </p:grpSpPr>
        <p:sp>
          <p:nvSpPr>
            <p:cNvPr id="91" name="椭圆 90"/>
            <p:cNvSpPr/>
            <p:nvPr/>
          </p:nvSpPr>
          <p:spPr>
            <a:xfrm>
              <a:off x="12895" y="-790"/>
              <a:ext cx="17575" cy="17575"/>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3178" y="-507"/>
              <a:ext cx="17008" cy="17008"/>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3462" y="-223"/>
              <a:ext cx="16441" cy="16441"/>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3745" y="60"/>
              <a:ext cx="15874" cy="15874"/>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4029" y="344"/>
              <a:ext cx="15307" cy="15307"/>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4312" y="627"/>
              <a:ext cx="14740" cy="14740"/>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14596" y="911"/>
              <a:ext cx="14173" cy="14173"/>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14879" y="1194"/>
              <a:ext cx="13606" cy="13606"/>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任意多边形 99"/>
          <p:cNvSpPr/>
          <p:nvPr/>
        </p:nvSpPr>
        <p:spPr>
          <a:xfrm>
            <a:off x="10543540" y="405130"/>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5" name="组合 104"/>
          <p:cNvGrpSpPr/>
          <p:nvPr/>
        </p:nvGrpSpPr>
        <p:grpSpPr>
          <a:xfrm>
            <a:off x="-1376680" y="-2847975"/>
            <a:ext cx="4575175" cy="4575175"/>
            <a:chOff x="12895" y="-790"/>
            <a:chExt cx="17574" cy="17574"/>
          </a:xfrm>
        </p:grpSpPr>
        <p:sp>
          <p:nvSpPr>
            <p:cNvPr id="106" name="椭圆 105"/>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矩形 3"/>
          <p:cNvSpPr>
            <a:spLocks noChangeArrowheads="1"/>
          </p:cNvSpPr>
          <p:nvPr>
            <p:custDataLst>
              <p:tags r:id="rId2"/>
            </p:custDataLst>
          </p:nvPr>
        </p:nvSpPr>
        <p:spPr bwMode="auto">
          <a:xfrm>
            <a:off x="984885" y="130810"/>
            <a:ext cx="369951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t">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defRPr/>
            </a:pPr>
            <a:r>
              <a:rPr lang="en-US" altLang="zh-CN" sz="2800">
                <a:solidFill>
                  <a:schemeClr val="bg1"/>
                </a:solidFill>
                <a:latin typeface="Times New Roman"/>
                <a:ea typeface="+mn-ea"/>
                <a:cs typeface="Times New Roman"/>
                <a:sym typeface="+mn-lt"/>
              </a:rPr>
              <a:t>Recommendations</a:t>
            </a:r>
            <a:endParaRPr kumimoji="0" lang="en-US" altLang="zh-CN" sz="2800"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83" name="矩形 82"/>
          <p:cNvSpPr/>
          <p:nvPr>
            <p:custDataLst>
              <p:tags r:id="rId3"/>
            </p:custDataLst>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4" name="矩形 83"/>
          <p:cNvSpPr/>
          <p:nvPr>
            <p:custDataLst>
              <p:tags r:id="rId4"/>
            </p:custDataLst>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86" name="图片 85" descr="Contoso"/>
          <p:cNvPicPr>
            <a:picLocks noChangeAspect="1"/>
          </p:cNvPicPr>
          <p:nvPr>
            <p:custDataLst>
              <p:tags r:id="rId5"/>
            </p:custDataLst>
          </p:nvPr>
        </p:nvPicPr>
        <p:blipFill>
          <a:blip r:embed="rId11"/>
          <a:stretch>
            <a:fillRect/>
          </a:stretch>
        </p:blipFill>
        <p:spPr>
          <a:xfrm>
            <a:off x="11335385" y="1270"/>
            <a:ext cx="855345" cy="855345"/>
          </a:xfrm>
          <a:prstGeom prst="rect">
            <a:avLst/>
          </a:prstGeom>
        </p:spPr>
      </p:pic>
      <p:sp>
        <p:nvSpPr>
          <p:cNvPr id="2" name="TextBox 1">
            <a:extLst>
              <a:ext uri="{FF2B5EF4-FFF2-40B4-BE49-F238E27FC236}">
                <a16:creationId xmlns:a16="http://schemas.microsoft.com/office/drawing/2014/main" id="{E67488D6-CEA3-5EE4-02BB-8F2B78051800}"/>
              </a:ext>
            </a:extLst>
          </p:cNvPr>
          <p:cNvSpPr txBox="1"/>
          <p:nvPr/>
        </p:nvSpPr>
        <p:spPr>
          <a:xfrm>
            <a:off x="708207" y="624671"/>
            <a:ext cx="10721792"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u="sng">
                <a:solidFill>
                  <a:schemeClr val="accent1"/>
                </a:solidFill>
                <a:cs typeface="Arial"/>
              </a:rPr>
              <a:t>Customer Return Rate</a:t>
            </a:r>
          </a:p>
          <a:p>
            <a:pPr marL="285750" indent="-285750">
              <a:buFont typeface="Arial"/>
              <a:buChar char="•"/>
            </a:pPr>
            <a:r>
              <a:rPr lang="en-GB">
                <a:solidFill>
                  <a:schemeClr val="accent1"/>
                </a:solidFill>
                <a:cs typeface="Arial"/>
              </a:rPr>
              <a:t>Focusing on the Analysis that provides why Oahu is not performing well in terms of Return Rate.</a:t>
            </a:r>
          </a:p>
          <a:p>
            <a:pPr marL="285750" indent="-285750">
              <a:buFont typeface="Arial"/>
              <a:buChar char="•"/>
            </a:pPr>
            <a:r>
              <a:rPr lang="en-GB">
                <a:solidFill>
                  <a:schemeClr val="accent1"/>
                </a:solidFill>
                <a:cs typeface="Arial"/>
              </a:rPr>
              <a:t>Offering new offers to the customers who visited the island.</a:t>
            </a:r>
          </a:p>
          <a:p>
            <a:endParaRPr lang="en-GB" i="1" u="sng">
              <a:solidFill>
                <a:schemeClr val="accent1"/>
              </a:solidFill>
              <a:cs typeface="Arial"/>
            </a:endParaRPr>
          </a:p>
          <a:p>
            <a:r>
              <a:rPr lang="en-GB" u="sng">
                <a:solidFill>
                  <a:schemeClr val="accent1"/>
                </a:solidFill>
                <a:cs typeface="Arial"/>
              </a:rPr>
              <a:t>Customer Visits</a:t>
            </a:r>
          </a:p>
          <a:p>
            <a:pPr marL="285750" indent="-285750">
              <a:buFont typeface="Arial"/>
              <a:buChar char="•"/>
            </a:pPr>
            <a:r>
              <a:rPr lang="en-GB">
                <a:solidFill>
                  <a:schemeClr val="accent1"/>
                </a:solidFill>
                <a:cs typeface="Arial"/>
              </a:rPr>
              <a:t>Strengthen Marketing Campaigns (U.K., France and Russia)</a:t>
            </a:r>
          </a:p>
          <a:p>
            <a:pPr marL="285750" indent="-285750">
              <a:buFont typeface="Arial"/>
              <a:buChar char="•"/>
            </a:pPr>
            <a:r>
              <a:rPr lang="en-GB">
                <a:solidFill>
                  <a:schemeClr val="accent1"/>
                </a:solidFill>
                <a:cs typeface="Arial"/>
              </a:rPr>
              <a:t>Increase Landscape pictures which are preferred by age group (&lt;21 or &gt;50) in advertising</a:t>
            </a:r>
          </a:p>
          <a:p>
            <a:pPr marL="285750" indent="-285750">
              <a:buFont typeface="Arial"/>
              <a:buChar char="•"/>
            </a:pPr>
            <a:r>
              <a:rPr lang="en-GB">
                <a:solidFill>
                  <a:schemeClr val="accent1"/>
                </a:solidFill>
                <a:cs typeface="Arial"/>
              </a:rPr>
              <a:t>Design and implement campaigns that cater to women's aesthetics tastes</a:t>
            </a:r>
          </a:p>
          <a:p>
            <a:pPr marL="285750" indent="-285750">
              <a:buFont typeface="Arial"/>
              <a:buChar char="•"/>
            </a:pPr>
            <a:r>
              <a:rPr lang="en-GB">
                <a:solidFill>
                  <a:schemeClr val="accent1"/>
                </a:solidFill>
                <a:cs typeface="Arial"/>
              </a:rPr>
              <a:t>Enhance the website interface and use it for sharing new plans.</a:t>
            </a:r>
          </a:p>
          <a:p>
            <a:endParaRPr lang="en-GB">
              <a:solidFill>
                <a:schemeClr val="accent1"/>
              </a:solidFill>
              <a:cs typeface="Arial"/>
            </a:endParaRPr>
          </a:p>
          <a:p>
            <a:r>
              <a:rPr lang="en-GB" u="sng">
                <a:solidFill>
                  <a:schemeClr val="accent1"/>
                </a:solidFill>
                <a:cs typeface="Arial"/>
              </a:rPr>
              <a:t>Sales Per Reservations</a:t>
            </a:r>
          </a:p>
          <a:p>
            <a:pPr marL="285750" indent="-285750">
              <a:buFont typeface="Arial"/>
              <a:buChar char="•"/>
            </a:pPr>
            <a:r>
              <a:rPr lang="en-GB">
                <a:solidFill>
                  <a:schemeClr val="accent1"/>
                </a:solidFill>
                <a:cs typeface="Arial"/>
              </a:rPr>
              <a:t>Evaluate current Pricing strategy and revenue management practices.</a:t>
            </a:r>
          </a:p>
          <a:p>
            <a:pPr marL="285750" indent="-285750">
              <a:buFont typeface="Arial"/>
              <a:buChar char="•"/>
            </a:pPr>
            <a:r>
              <a:rPr lang="en-GB">
                <a:solidFill>
                  <a:schemeClr val="accent1"/>
                </a:solidFill>
                <a:cs typeface="Arial"/>
              </a:rPr>
              <a:t>Analyse market trends and competitor pricing to identify opportunities for price adjustment.</a:t>
            </a:r>
          </a:p>
          <a:p>
            <a:pPr marL="285750" indent="-285750">
              <a:buFont typeface="Arial"/>
              <a:buChar char="•"/>
            </a:pPr>
            <a:r>
              <a:rPr lang="en-GB">
                <a:solidFill>
                  <a:schemeClr val="accent1"/>
                </a:solidFill>
                <a:cs typeface="Arial"/>
              </a:rPr>
              <a:t>Enhance overall Guest Experience by offering value-added services such as sports packages, exclusive spa experiences, or dining promotions. Especially in Oahu Hotel.</a:t>
            </a:r>
          </a:p>
        </p:txBody>
      </p:sp>
      <p:sp>
        <p:nvSpPr>
          <p:cNvPr id="3" name="TextBox 2">
            <a:extLst>
              <a:ext uri="{FF2B5EF4-FFF2-40B4-BE49-F238E27FC236}">
                <a16:creationId xmlns:a16="http://schemas.microsoft.com/office/drawing/2014/main" id="{7730C876-5B30-6559-D6A1-4CF0BFB997AC}"/>
              </a:ext>
            </a:extLst>
          </p:cNvPr>
          <p:cNvSpPr txBox="1"/>
          <p:nvPr/>
        </p:nvSpPr>
        <p:spPr>
          <a:xfrm>
            <a:off x="833940" y="4988204"/>
            <a:ext cx="363459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solidFill>
                  <a:srgbClr val="FFFFFF"/>
                </a:solidFill>
                <a:latin typeface="Times New Roman"/>
                <a:cs typeface="Times New Roman"/>
              </a:rPr>
              <a:t>Big Idea</a:t>
            </a:r>
          </a:p>
        </p:txBody>
      </p:sp>
      <p:sp>
        <p:nvSpPr>
          <p:cNvPr id="7" name="矩形 83">
            <a:extLst>
              <a:ext uri="{FF2B5EF4-FFF2-40B4-BE49-F238E27FC236}">
                <a16:creationId xmlns:a16="http://schemas.microsoft.com/office/drawing/2014/main" id="{D4A9341E-9328-A432-C95B-B30E703CBFD2}"/>
              </a:ext>
            </a:extLst>
          </p:cNvPr>
          <p:cNvSpPr/>
          <p:nvPr>
            <p:custDataLst>
              <p:tags r:id="rId6"/>
            </p:custDataLst>
          </p:nvPr>
        </p:nvSpPr>
        <p:spPr>
          <a:xfrm>
            <a:off x="196428" y="4978859"/>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2" name="矩形 82">
            <a:extLst>
              <a:ext uri="{FF2B5EF4-FFF2-40B4-BE49-F238E27FC236}">
                <a16:creationId xmlns:a16="http://schemas.microsoft.com/office/drawing/2014/main" id="{B33D22C5-C758-96EB-5B35-FDECF6E348A0}"/>
              </a:ext>
            </a:extLst>
          </p:cNvPr>
          <p:cNvSpPr/>
          <p:nvPr>
            <p:custDataLst>
              <p:tags r:id="rId7"/>
            </p:custDataLst>
          </p:nvPr>
        </p:nvSpPr>
        <p:spPr>
          <a:xfrm>
            <a:off x="55756" y="5206902"/>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4" name="TextBox 13">
            <a:extLst>
              <a:ext uri="{FF2B5EF4-FFF2-40B4-BE49-F238E27FC236}">
                <a16:creationId xmlns:a16="http://schemas.microsoft.com/office/drawing/2014/main" id="{85829A65-D37A-3CB0-CE9E-2DC78381D2C2}"/>
              </a:ext>
            </a:extLst>
          </p:cNvPr>
          <p:cNvSpPr txBox="1"/>
          <p:nvPr/>
        </p:nvSpPr>
        <p:spPr>
          <a:xfrm>
            <a:off x="823225" y="5412331"/>
            <a:ext cx="1072179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u="sng">
                <a:solidFill>
                  <a:schemeClr val="accent1"/>
                </a:solidFill>
                <a:cs typeface="Arial"/>
              </a:rPr>
              <a:t>By Investing in these Recommendations, Company can not only achieve its target in terms of different factors (profit maximization) but also can prevent customer dissatisfaction and negative reputation regarding pricing.</a:t>
            </a:r>
          </a:p>
        </p:txBody>
      </p:sp>
    </p:spTree>
    <p:custDataLst>
      <p:tags r:id="rId1"/>
    </p:custDataLst>
    <p:extLst>
      <p:ext uri="{BB962C8B-B14F-4D97-AF65-F5344CB8AC3E}">
        <p14:creationId xmlns:p14="http://schemas.microsoft.com/office/powerpoint/2010/main" val="255010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D2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图片 103" descr="D:\H5\名片\PPT\预览图\1.jpg1"/>
          <p:cNvPicPr>
            <a:picLocks noChangeAspect="1"/>
          </p:cNvPicPr>
          <p:nvPr/>
        </p:nvPicPr>
        <p:blipFill>
          <a:blip r:embed="rId9"/>
          <a:srcRect/>
          <a:stretch>
            <a:fillRect/>
          </a:stretch>
        </p:blipFill>
        <p:spPr>
          <a:xfrm>
            <a:off x="0" y="953"/>
            <a:ext cx="12190730" cy="6858000"/>
          </a:xfrm>
          <a:prstGeom prst="rect">
            <a:avLst/>
          </a:prstGeom>
        </p:spPr>
      </p:pic>
      <p:sp>
        <p:nvSpPr>
          <p:cNvPr id="103" name="椭圆 102"/>
          <p:cNvSpPr/>
          <p:nvPr/>
        </p:nvSpPr>
        <p:spPr>
          <a:xfrm>
            <a:off x="0" y="-2722245"/>
            <a:ext cx="2433955" cy="2433955"/>
          </a:xfrm>
          <a:prstGeom prst="ellipse">
            <a:avLst/>
          </a:prstGeom>
          <a:gradFill>
            <a:gsLst>
              <a:gs pos="74000">
                <a:srgbClr val="1D1E32">
                  <a:alpha val="70000"/>
                </a:srgbClr>
              </a:gs>
              <a:gs pos="10000">
                <a:srgbClr val="2C2E46">
                  <a:alpha val="6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0386695" y="4585970"/>
            <a:ext cx="3811270" cy="3811270"/>
          </a:xfrm>
          <a:prstGeom prst="ellipse">
            <a:avLst/>
          </a:prstGeom>
          <a:gradFill>
            <a:gsLst>
              <a:gs pos="79000">
                <a:srgbClr val="1D1E32">
                  <a:alpha val="64000"/>
                </a:srgbClr>
              </a:gs>
              <a:gs pos="11000">
                <a:srgbClr val="2C2E46">
                  <a:alpha val="4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515870" y="1003300"/>
            <a:ext cx="3076575" cy="3076575"/>
          </a:xfrm>
          <a:prstGeom prst="ellipse">
            <a:avLst/>
          </a:prstGeom>
          <a:gradFill>
            <a:gsLst>
              <a:gs pos="70000">
                <a:srgbClr val="1D1E32">
                  <a:alpha val="50000"/>
                </a:srgbClr>
              </a:gs>
              <a:gs pos="19000">
                <a:srgbClr val="2C2E46">
                  <a:alpha val="47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964305" y="-7358380"/>
            <a:ext cx="4354195" cy="4354195"/>
          </a:xfrm>
          <a:prstGeom prst="ellipse">
            <a:avLst/>
          </a:prstGeom>
          <a:gradFill>
            <a:gsLst>
              <a:gs pos="65000">
                <a:srgbClr val="1D1E32">
                  <a:alpha val="82000"/>
                </a:srgbClr>
              </a:gs>
              <a:gs pos="10000">
                <a:srgbClr val="2C2E46">
                  <a:alpha val="6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987425" y="-8537575"/>
            <a:ext cx="6258560" cy="6258560"/>
            <a:chOff x="-12298" y="7867"/>
            <a:chExt cx="17574" cy="17574"/>
          </a:xfrm>
        </p:grpSpPr>
        <p:sp>
          <p:nvSpPr>
            <p:cNvPr id="6" name="椭圆 5"/>
            <p:cNvSpPr/>
            <p:nvPr/>
          </p:nvSpPr>
          <p:spPr>
            <a:xfrm>
              <a:off x="-12298" y="7867"/>
              <a:ext cx="17575" cy="17575"/>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014" y="8151"/>
              <a:ext cx="17008" cy="17008"/>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731" y="8434"/>
              <a:ext cx="16441" cy="16441"/>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447" y="8718"/>
              <a:ext cx="15874" cy="15874"/>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164" y="9001"/>
              <a:ext cx="15307" cy="15307"/>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1363960" y="1835785"/>
            <a:ext cx="3498850" cy="3498850"/>
            <a:chOff x="12895" y="-790"/>
            <a:chExt cx="17574" cy="17574"/>
          </a:xfrm>
        </p:grpSpPr>
        <p:sp>
          <p:nvSpPr>
            <p:cNvPr id="15" name="椭圆 14"/>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6304915" y="1739265"/>
            <a:ext cx="11159490" cy="11159490"/>
            <a:chOff x="-6120" y="1881"/>
            <a:chExt cx="17574" cy="17574"/>
          </a:xfrm>
        </p:grpSpPr>
        <p:sp>
          <p:nvSpPr>
            <p:cNvPr id="37" name="椭圆 36"/>
            <p:cNvSpPr/>
            <p:nvPr/>
          </p:nvSpPr>
          <p:spPr>
            <a:xfrm>
              <a:off x="-6120" y="1881"/>
              <a:ext cx="17575" cy="1757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836" y="2165"/>
              <a:ext cx="17008" cy="1700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553" y="2448"/>
              <a:ext cx="16441" cy="1644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269" y="2732"/>
              <a:ext cx="15874" cy="1587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986" y="3015"/>
              <a:ext cx="15307" cy="15307"/>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4702" y="3299"/>
              <a:ext cx="14740" cy="14740"/>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419" y="3582"/>
              <a:ext cx="14173" cy="14173"/>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135" y="3866"/>
              <a:ext cx="13606" cy="136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3852" y="4149"/>
              <a:ext cx="13039" cy="130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568" y="4433"/>
              <a:ext cx="12472" cy="124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285" y="4716"/>
              <a:ext cx="11906" cy="119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002" y="4999"/>
              <a:ext cx="11339" cy="113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718" y="5283"/>
              <a:ext cx="10772" cy="107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434" y="5567"/>
              <a:ext cx="10205" cy="1020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151" y="5850"/>
              <a:ext cx="9638" cy="963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867" y="6134"/>
              <a:ext cx="9071" cy="907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584" y="6417"/>
              <a:ext cx="8504" cy="850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8348345" y="-5078730"/>
            <a:ext cx="8748395" cy="8748395"/>
            <a:chOff x="-6120" y="1881"/>
            <a:chExt cx="17574" cy="17574"/>
          </a:xfrm>
        </p:grpSpPr>
        <p:sp>
          <p:nvSpPr>
            <p:cNvPr id="61" name="椭圆 60"/>
            <p:cNvSpPr/>
            <p:nvPr/>
          </p:nvSpPr>
          <p:spPr>
            <a:xfrm>
              <a:off x="-6120" y="1881"/>
              <a:ext cx="17575" cy="1757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836" y="2165"/>
              <a:ext cx="17008" cy="1700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5553" y="2448"/>
              <a:ext cx="16441" cy="1644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5269" y="2732"/>
              <a:ext cx="15874" cy="1587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86" y="3015"/>
              <a:ext cx="15307" cy="15307"/>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702" y="3299"/>
              <a:ext cx="14740" cy="14740"/>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4419" y="3582"/>
              <a:ext cx="14173" cy="14173"/>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135" y="3866"/>
              <a:ext cx="13606" cy="136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852" y="4149"/>
              <a:ext cx="13039" cy="130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68" y="4433"/>
              <a:ext cx="12472" cy="124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285" y="4716"/>
              <a:ext cx="11906" cy="119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3002" y="4999"/>
              <a:ext cx="11339" cy="113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2718" y="5283"/>
              <a:ext cx="10772" cy="107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434" y="5567"/>
              <a:ext cx="10205" cy="1020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151" y="5850"/>
              <a:ext cx="9638" cy="963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867" y="6134"/>
              <a:ext cx="9071" cy="907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584" y="6417"/>
              <a:ext cx="8504" cy="850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a:off x="1466850" y="5417185"/>
            <a:ext cx="3942715" cy="3942715"/>
            <a:chOff x="12895" y="-790"/>
            <a:chExt cx="17574" cy="17574"/>
          </a:xfrm>
        </p:grpSpPr>
        <p:sp>
          <p:nvSpPr>
            <p:cNvPr id="91" name="椭圆 90"/>
            <p:cNvSpPr/>
            <p:nvPr/>
          </p:nvSpPr>
          <p:spPr>
            <a:xfrm>
              <a:off x="12895" y="-790"/>
              <a:ext cx="17575" cy="17575"/>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3178" y="-507"/>
              <a:ext cx="17008" cy="17008"/>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3462" y="-223"/>
              <a:ext cx="16441" cy="16441"/>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3745" y="60"/>
              <a:ext cx="15874" cy="15874"/>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4029" y="344"/>
              <a:ext cx="15307" cy="15307"/>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4312" y="627"/>
              <a:ext cx="14740" cy="14740"/>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14596" y="911"/>
              <a:ext cx="14173" cy="14173"/>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14879" y="1194"/>
              <a:ext cx="13606" cy="13606"/>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任意多边形 98"/>
          <p:cNvSpPr/>
          <p:nvPr/>
        </p:nvSpPr>
        <p:spPr>
          <a:xfrm>
            <a:off x="721360" y="5765165"/>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0" name="任意多边形 99"/>
          <p:cNvSpPr/>
          <p:nvPr/>
        </p:nvSpPr>
        <p:spPr>
          <a:xfrm>
            <a:off x="10543540" y="405130"/>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5" name="组合 104"/>
          <p:cNvGrpSpPr/>
          <p:nvPr/>
        </p:nvGrpSpPr>
        <p:grpSpPr>
          <a:xfrm>
            <a:off x="-1376680" y="-2847975"/>
            <a:ext cx="4575175" cy="4575175"/>
            <a:chOff x="12895" y="-790"/>
            <a:chExt cx="17574" cy="17574"/>
          </a:xfrm>
        </p:grpSpPr>
        <p:sp>
          <p:nvSpPr>
            <p:cNvPr id="106" name="椭圆 105"/>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矩形 3"/>
          <p:cNvSpPr>
            <a:spLocks noChangeArrowheads="1"/>
          </p:cNvSpPr>
          <p:nvPr>
            <p:custDataLst>
              <p:tags r:id="rId2"/>
            </p:custDataLst>
          </p:nvPr>
        </p:nvSpPr>
        <p:spPr bwMode="auto">
          <a:xfrm>
            <a:off x="984885" y="130810"/>
            <a:ext cx="369951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t">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defRPr/>
            </a:pPr>
            <a:r>
              <a:rPr lang="en-US" altLang="zh-CN" sz="2800">
                <a:solidFill>
                  <a:schemeClr val="bg1"/>
                </a:solidFill>
                <a:latin typeface="Times New Roman"/>
                <a:ea typeface="+mn-ea"/>
                <a:cs typeface="Times New Roman"/>
                <a:sym typeface="+mn-lt"/>
              </a:rPr>
              <a:t>Introduction</a:t>
            </a:r>
            <a:r>
              <a:rPr kumimoji="0" lang="en-US" altLang="zh-CN" sz="2800" i="0" u="none" strike="noStrike" kern="1200" cap="none" spc="0" normalizeH="0" baseline="0" noProof="0">
                <a:ln>
                  <a:noFill/>
                </a:ln>
                <a:solidFill>
                  <a:schemeClr val="bg1"/>
                </a:solidFill>
                <a:effectLst/>
                <a:uLnTx/>
                <a:uFillTx/>
                <a:latin typeface="Times New Roman"/>
                <a:ea typeface="+mn-ea"/>
                <a:cs typeface="Times New Roman"/>
                <a:sym typeface="+mn-lt"/>
              </a:rPr>
              <a:t> and DAX</a:t>
            </a:r>
          </a:p>
        </p:txBody>
      </p:sp>
      <p:sp>
        <p:nvSpPr>
          <p:cNvPr id="83" name="矩形 82"/>
          <p:cNvSpPr/>
          <p:nvPr>
            <p:custDataLst>
              <p:tags r:id="rId3"/>
            </p:custDataLst>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4" name="矩形 83"/>
          <p:cNvSpPr/>
          <p:nvPr>
            <p:custDataLst>
              <p:tags r:id="rId4"/>
            </p:custDataLst>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85" name="图片 84" descr="图形用户界面&#10;&#10;已自动生成说明"/>
          <p:cNvPicPr>
            <a:picLocks noChangeAspect="1"/>
          </p:cNvPicPr>
          <p:nvPr>
            <p:custDataLst>
              <p:tags r:id="rId5"/>
            </p:custDataLst>
          </p:nvPr>
        </p:nvPicPr>
        <p:blipFill>
          <a:blip r:embed="rId10"/>
          <a:stretch>
            <a:fillRect/>
          </a:stretch>
        </p:blipFill>
        <p:spPr>
          <a:xfrm>
            <a:off x="5705859" y="1766501"/>
            <a:ext cx="6514465" cy="3645082"/>
          </a:xfrm>
          <a:prstGeom prst="rect">
            <a:avLst/>
          </a:prstGeom>
        </p:spPr>
      </p:pic>
      <p:pic>
        <p:nvPicPr>
          <p:cNvPr id="86" name="图片 85" descr="Contoso"/>
          <p:cNvPicPr>
            <a:picLocks noChangeAspect="1"/>
          </p:cNvPicPr>
          <p:nvPr>
            <p:custDataLst>
              <p:tags r:id="rId6"/>
            </p:custDataLst>
          </p:nvPr>
        </p:nvPicPr>
        <p:blipFill>
          <a:blip r:embed="rId11"/>
          <a:stretch>
            <a:fillRect/>
          </a:stretch>
        </p:blipFill>
        <p:spPr>
          <a:xfrm>
            <a:off x="11335385" y="1270"/>
            <a:ext cx="855345" cy="855345"/>
          </a:xfrm>
          <a:prstGeom prst="rect">
            <a:avLst/>
          </a:prstGeom>
        </p:spPr>
      </p:pic>
      <p:sp>
        <p:nvSpPr>
          <p:cNvPr id="2" name="文本框 1">
            <a:extLst>
              <a:ext uri="{FF2B5EF4-FFF2-40B4-BE49-F238E27FC236}">
                <a16:creationId xmlns:a16="http://schemas.microsoft.com/office/drawing/2014/main" id="{582FFEDB-DEFF-B769-3620-0DD2BF9E2E08}"/>
              </a:ext>
            </a:extLst>
          </p:cNvPr>
          <p:cNvSpPr txBox="1"/>
          <p:nvPr/>
        </p:nvSpPr>
        <p:spPr>
          <a:xfrm>
            <a:off x="7873092" y="1362074"/>
            <a:ext cx="21812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CN" altLang="en-US" sz="2000">
                <a:solidFill>
                  <a:schemeClr val="bg1"/>
                </a:solidFill>
                <a:latin typeface="Times New Roman"/>
                <a:cs typeface="Arial"/>
              </a:rPr>
              <a:t>DAX</a:t>
            </a:r>
          </a:p>
        </p:txBody>
      </p:sp>
      <p:pic>
        <p:nvPicPr>
          <p:cNvPr id="12" name="图片 11" descr="图形用户界面, 应用程序&#10;&#10;已自动生成说明">
            <a:extLst>
              <a:ext uri="{FF2B5EF4-FFF2-40B4-BE49-F238E27FC236}">
                <a16:creationId xmlns:a16="http://schemas.microsoft.com/office/drawing/2014/main" id="{C85FAEDB-AF14-9385-4CEA-ADC1A592ED48}"/>
              </a:ext>
            </a:extLst>
          </p:cNvPr>
          <p:cNvPicPr>
            <a:picLocks noChangeAspect="1"/>
          </p:cNvPicPr>
          <p:nvPr/>
        </p:nvPicPr>
        <p:blipFill>
          <a:blip r:embed="rId12"/>
          <a:stretch>
            <a:fillRect/>
          </a:stretch>
        </p:blipFill>
        <p:spPr>
          <a:xfrm>
            <a:off x="27214" y="1640573"/>
            <a:ext cx="5676899" cy="4044941"/>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D2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图片 103" descr="D:\H5\名片\PPT\预览图\1.jpg1"/>
          <p:cNvPicPr>
            <a:picLocks noChangeAspect="1"/>
          </p:cNvPicPr>
          <p:nvPr/>
        </p:nvPicPr>
        <p:blipFill>
          <a:blip r:embed="rId8"/>
          <a:srcRect/>
          <a:stretch>
            <a:fillRect/>
          </a:stretch>
        </p:blipFill>
        <p:spPr>
          <a:xfrm>
            <a:off x="0" y="953"/>
            <a:ext cx="12190730" cy="6858000"/>
          </a:xfrm>
          <a:prstGeom prst="rect">
            <a:avLst/>
          </a:prstGeom>
        </p:spPr>
      </p:pic>
      <p:sp>
        <p:nvSpPr>
          <p:cNvPr id="103" name="椭圆 102"/>
          <p:cNvSpPr/>
          <p:nvPr/>
        </p:nvSpPr>
        <p:spPr>
          <a:xfrm>
            <a:off x="0" y="-2722245"/>
            <a:ext cx="2433955" cy="2433955"/>
          </a:xfrm>
          <a:prstGeom prst="ellipse">
            <a:avLst/>
          </a:prstGeom>
          <a:gradFill>
            <a:gsLst>
              <a:gs pos="74000">
                <a:srgbClr val="1D1E32">
                  <a:alpha val="70000"/>
                </a:srgbClr>
              </a:gs>
              <a:gs pos="10000">
                <a:srgbClr val="2C2E46">
                  <a:alpha val="6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0386695" y="4585970"/>
            <a:ext cx="3811270" cy="3811270"/>
          </a:xfrm>
          <a:prstGeom prst="ellipse">
            <a:avLst/>
          </a:prstGeom>
          <a:gradFill>
            <a:gsLst>
              <a:gs pos="79000">
                <a:srgbClr val="1D1E32">
                  <a:alpha val="64000"/>
                </a:srgbClr>
              </a:gs>
              <a:gs pos="11000">
                <a:srgbClr val="2C2E46">
                  <a:alpha val="4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515870" y="1003300"/>
            <a:ext cx="3076575" cy="3076575"/>
          </a:xfrm>
          <a:prstGeom prst="ellipse">
            <a:avLst/>
          </a:prstGeom>
          <a:gradFill>
            <a:gsLst>
              <a:gs pos="70000">
                <a:srgbClr val="1D1E32">
                  <a:alpha val="50000"/>
                </a:srgbClr>
              </a:gs>
              <a:gs pos="19000">
                <a:srgbClr val="2C2E46">
                  <a:alpha val="47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964305" y="-7358380"/>
            <a:ext cx="4354195" cy="4354195"/>
          </a:xfrm>
          <a:prstGeom prst="ellipse">
            <a:avLst/>
          </a:prstGeom>
          <a:gradFill>
            <a:gsLst>
              <a:gs pos="65000">
                <a:srgbClr val="1D1E32">
                  <a:alpha val="82000"/>
                </a:srgbClr>
              </a:gs>
              <a:gs pos="10000">
                <a:srgbClr val="2C2E46">
                  <a:alpha val="6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987425" y="-8537575"/>
            <a:ext cx="6258560" cy="6258560"/>
            <a:chOff x="-12298" y="7867"/>
            <a:chExt cx="17574" cy="17574"/>
          </a:xfrm>
        </p:grpSpPr>
        <p:sp>
          <p:nvSpPr>
            <p:cNvPr id="6" name="椭圆 5"/>
            <p:cNvSpPr/>
            <p:nvPr/>
          </p:nvSpPr>
          <p:spPr>
            <a:xfrm>
              <a:off x="-12298" y="7867"/>
              <a:ext cx="17575" cy="17575"/>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014" y="8151"/>
              <a:ext cx="17008" cy="17008"/>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731" y="8434"/>
              <a:ext cx="16441" cy="16441"/>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447" y="8718"/>
              <a:ext cx="15874" cy="15874"/>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164" y="9001"/>
              <a:ext cx="15307" cy="15307"/>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1363960" y="1835785"/>
            <a:ext cx="3498850" cy="3498850"/>
            <a:chOff x="12895" y="-790"/>
            <a:chExt cx="17574" cy="17574"/>
          </a:xfrm>
        </p:grpSpPr>
        <p:sp>
          <p:nvSpPr>
            <p:cNvPr id="15" name="椭圆 14"/>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6304915" y="1739265"/>
            <a:ext cx="11159490" cy="11159490"/>
            <a:chOff x="-6120" y="1881"/>
            <a:chExt cx="17574" cy="17574"/>
          </a:xfrm>
        </p:grpSpPr>
        <p:sp>
          <p:nvSpPr>
            <p:cNvPr id="37" name="椭圆 36"/>
            <p:cNvSpPr/>
            <p:nvPr/>
          </p:nvSpPr>
          <p:spPr>
            <a:xfrm>
              <a:off x="-6120" y="1881"/>
              <a:ext cx="17575" cy="1757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836" y="2165"/>
              <a:ext cx="17008" cy="1700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553" y="2448"/>
              <a:ext cx="16441" cy="1644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269" y="2732"/>
              <a:ext cx="15874" cy="1587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986" y="3015"/>
              <a:ext cx="15307" cy="15307"/>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4702" y="3299"/>
              <a:ext cx="14740" cy="14740"/>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419" y="3582"/>
              <a:ext cx="14173" cy="14173"/>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135" y="3866"/>
              <a:ext cx="13606" cy="136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3852" y="4149"/>
              <a:ext cx="13039" cy="130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568" y="4433"/>
              <a:ext cx="12472" cy="124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285" y="4716"/>
              <a:ext cx="11906" cy="119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002" y="4999"/>
              <a:ext cx="11339" cy="113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718" y="5283"/>
              <a:ext cx="10772" cy="107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434" y="5567"/>
              <a:ext cx="10205" cy="1020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151" y="5850"/>
              <a:ext cx="9638" cy="963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867" y="6134"/>
              <a:ext cx="9071" cy="907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584" y="6417"/>
              <a:ext cx="8504" cy="850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8348345" y="-5078730"/>
            <a:ext cx="8748395" cy="8748395"/>
            <a:chOff x="-6120" y="1881"/>
            <a:chExt cx="17574" cy="17574"/>
          </a:xfrm>
        </p:grpSpPr>
        <p:sp>
          <p:nvSpPr>
            <p:cNvPr id="61" name="椭圆 60"/>
            <p:cNvSpPr/>
            <p:nvPr/>
          </p:nvSpPr>
          <p:spPr>
            <a:xfrm>
              <a:off x="-6120" y="1881"/>
              <a:ext cx="17575" cy="1757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836" y="2165"/>
              <a:ext cx="17008" cy="1700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5553" y="2448"/>
              <a:ext cx="16441" cy="1644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5269" y="2732"/>
              <a:ext cx="15874" cy="1587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86" y="3015"/>
              <a:ext cx="15307" cy="15307"/>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702" y="3299"/>
              <a:ext cx="14740" cy="14740"/>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4419" y="3582"/>
              <a:ext cx="14173" cy="14173"/>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135" y="3866"/>
              <a:ext cx="13606" cy="136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852" y="4149"/>
              <a:ext cx="13039" cy="130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68" y="4433"/>
              <a:ext cx="12472" cy="124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285" y="4716"/>
              <a:ext cx="11906" cy="119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3002" y="4999"/>
              <a:ext cx="11339" cy="113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2718" y="5283"/>
              <a:ext cx="10772" cy="107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434" y="5567"/>
              <a:ext cx="10205" cy="1020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151" y="5850"/>
              <a:ext cx="9638" cy="963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867" y="6134"/>
              <a:ext cx="9071" cy="907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584" y="6417"/>
              <a:ext cx="8504" cy="850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a:off x="1466850" y="5417185"/>
            <a:ext cx="3942715" cy="3942715"/>
            <a:chOff x="12895" y="-790"/>
            <a:chExt cx="17574" cy="17574"/>
          </a:xfrm>
        </p:grpSpPr>
        <p:sp>
          <p:nvSpPr>
            <p:cNvPr id="91" name="椭圆 90"/>
            <p:cNvSpPr/>
            <p:nvPr/>
          </p:nvSpPr>
          <p:spPr>
            <a:xfrm>
              <a:off x="12895" y="-790"/>
              <a:ext cx="17575" cy="17575"/>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3178" y="-507"/>
              <a:ext cx="17008" cy="17008"/>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3462" y="-223"/>
              <a:ext cx="16441" cy="16441"/>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3745" y="60"/>
              <a:ext cx="15874" cy="15874"/>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4029" y="344"/>
              <a:ext cx="15307" cy="15307"/>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4312" y="627"/>
              <a:ext cx="14740" cy="14740"/>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14596" y="911"/>
              <a:ext cx="14173" cy="14173"/>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14879" y="1194"/>
              <a:ext cx="13606" cy="13606"/>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任意多边形 98"/>
          <p:cNvSpPr/>
          <p:nvPr/>
        </p:nvSpPr>
        <p:spPr>
          <a:xfrm>
            <a:off x="721360" y="5765165"/>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0" name="任意多边形 99"/>
          <p:cNvSpPr/>
          <p:nvPr/>
        </p:nvSpPr>
        <p:spPr>
          <a:xfrm>
            <a:off x="10543540" y="405130"/>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5" name="组合 104"/>
          <p:cNvGrpSpPr/>
          <p:nvPr/>
        </p:nvGrpSpPr>
        <p:grpSpPr>
          <a:xfrm>
            <a:off x="-1376680" y="-2847975"/>
            <a:ext cx="4575175" cy="4575175"/>
            <a:chOff x="12895" y="-790"/>
            <a:chExt cx="17574" cy="17574"/>
          </a:xfrm>
        </p:grpSpPr>
        <p:sp>
          <p:nvSpPr>
            <p:cNvPr id="106" name="椭圆 105"/>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矩形 3"/>
          <p:cNvSpPr>
            <a:spLocks noChangeArrowheads="1"/>
          </p:cNvSpPr>
          <p:nvPr>
            <p:custDataLst>
              <p:tags r:id="rId2"/>
            </p:custDataLst>
          </p:nvPr>
        </p:nvSpPr>
        <p:spPr bwMode="auto">
          <a:xfrm>
            <a:off x="1214923" y="159565"/>
            <a:ext cx="10068679" cy="52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t">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buNone/>
              <a:defRPr/>
            </a:pPr>
            <a:r>
              <a:rPr lang="en-US" altLang="zh-CN" sz="3600" b="1">
                <a:solidFill>
                  <a:schemeClr val="bg1"/>
                </a:solidFill>
                <a:latin typeface="Times New Roman"/>
                <a:ea typeface="+mn-ea"/>
                <a:cs typeface="Times New Roman"/>
                <a:sym typeface="+mn-lt"/>
              </a:rPr>
              <a:t>Key</a:t>
            </a:r>
            <a:r>
              <a:rPr lang="zh-CN" altLang="en-US" sz="3600" b="1">
                <a:solidFill>
                  <a:schemeClr val="bg1"/>
                </a:solidFill>
                <a:latin typeface="Times New Roman"/>
                <a:ea typeface="+mn-ea"/>
                <a:cs typeface="Times New Roman"/>
                <a:sym typeface="+mn-lt"/>
              </a:rPr>
              <a:t> </a:t>
            </a:r>
            <a:r>
              <a:rPr lang="en-US" altLang="zh-CN" sz="3600" b="1">
                <a:solidFill>
                  <a:schemeClr val="bg1"/>
                </a:solidFill>
                <a:latin typeface="Times New Roman"/>
                <a:ea typeface="+mn-ea"/>
                <a:cs typeface="Times New Roman"/>
                <a:sym typeface="+mn-lt"/>
              </a:rPr>
              <a:t>Performing</a:t>
            </a:r>
            <a:r>
              <a:rPr lang="zh-CN" altLang="en-US" sz="3600" b="1">
                <a:solidFill>
                  <a:schemeClr val="bg1"/>
                </a:solidFill>
                <a:latin typeface="Times New Roman"/>
                <a:ea typeface="+mn-ea"/>
                <a:cs typeface="Times New Roman"/>
                <a:sym typeface="+mn-lt"/>
              </a:rPr>
              <a:t> </a:t>
            </a:r>
            <a:r>
              <a:rPr lang="en-US" altLang="zh-CN" sz="3600" b="1">
                <a:solidFill>
                  <a:schemeClr val="bg1"/>
                </a:solidFill>
                <a:latin typeface="Times New Roman"/>
                <a:ea typeface="+mn-ea"/>
                <a:cs typeface="Times New Roman"/>
                <a:sym typeface="+mn-lt"/>
              </a:rPr>
              <a:t>Indicators</a:t>
            </a:r>
            <a:endParaRPr lang="en-US" sz="3600">
              <a:solidFill>
                <a:schemeClr val="bg1"/>
              </a:solidFill>
              <a:latin typeface="Times New Roman"/>
              <a:ea typeface="+mn-ea"/>
              <a:cs typeface="Times New Roman"/>
            </a:endParaRPr>
          </a:p>
        </p:txBody>
      </p:sp>
      <p:sp>
        <p:nvSpPr>
          <p:cNvPr id="83" name="矩形 82"/>
          <p:cNvSpPr/>
          <p:nvPr>
            <p:custDataLst>
              <p:tags r:id="rId3"/>
            </p:custDataLst>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4" name="矩形 83"/>
          <p:cNvSpPr/>
          <p:nvPr>
            <p:custDataLst>
              <p:tags r:id="rId4"/>
            </p:custDataLst>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86" name="图片 85" descr="Contoso"/>
          <p:cNvPicPr>
            <a:picLocks noChangeAspect="1"/>
          </p:cNvPicPr>
          <p:nvPr>
            <p:custDataLst>
              <p:tags r:id="rId5"/>
            </p:custDataLst>
          </p:nvPr>
        </p:nvPicPr>
        <p:blipFill>
          <a:blip r:embed="rId9"/>
          <a:stretch>
            <a:fillRect/>
          </a:stretch>
        </p:blipFill>
        <p:spPr>
          <a:xfrm>
            <a:off x="11335385" y="1270"/>
            <a:ext cx="855345" cy="855345"/>
          </a:xfrm>
          <a:prstGeom prst="rect">
            <a:avLst/>
          </a:prstGeom>
        </p:spPr>
      </p:pic>
      <p:pic>
        <p:nvPicPr>
          <p:cNvPr id="2" name="图片 1" descr="A screenshot of a computer&#10;&#10;Description automatically generated">
            <a:extLst>
              <a:ext uri="{FF2B5EF4-FFF2-40B4-BE49-F238E27FC236}">
                <a16:creationId xmlns:a16="http://schemas.microsoft.com/office/drawing/2014/main" id="{16694FD5-9937-9BAE-9B2D-9246A59943DF}"/>
              </a:ext>
            </a:extLst>
          </p:cNvPr>
          <p:cNvPicPr>
            <a:picLocks noChangeAspect="1"/>
          </p:cNvPicPr>
          <p:nvPr/>
        </p:nvPicPr>
        <p:blipFill>
          <a:blip r:embed="rId10"/>
          <a:stretch>
            <a:fillRect/>
          </a:stretch>
        </p:blipFill>
        <p:spPr>
          <a:xfrm>
            <a:off x="1339749" y="1487085"/>
            <a:ext cx="4260749" cy="2243112"/>
          </a:xfrm>
          <a:prstGeom prst="rect">
            <a:avLst/>
          </a:prstGeom>
        </p:spPr>
      </p:pic>
      <p:pic>
        <p:nvPicPr>
          <p:cNvPr id="12" name="图片 11" descr="A screenshot of a computer&#10;&#10;Description automatically generated">
            <a:extLst>
              <a:ext uri="{FF2B5EF4-FFF2-40B4-BE49-F238E27FC236}">
                <a16:creationId xmlns:a16="http://schemas.microsoft.com/office/drawing/2014/main" id="{8D977C09-51AF-0B26-EF7C-1FC540A4C8B5}"/>
              </a:ext>
            </a:extLst>
          </p:cNvPr>
          <p:cNvPicPr>
            <a:picLocks noChangeAspect="1"/>
          </p:cNvPicPr>
          <p:nvPr/>
        </p:nvPicPr>
        <p:blipFill>
          <a:blip r:embed="rId11"/>
          <a:stretch>
            <a:fillRect/>
          </a:stretch>
        </p:blipFill>
        <p:spPr>
          <a:xfrm>
            <a:off x="6247996" y="2473823"/>
            <a:ext cx="4920543" cy="2937844"/>
          </a:xfrm>
          <a:prstGeom prst="rect">
            <a:avLst/>
          </a:prstGeom>
        </p:spPr>
      </p:pic>
      <p:pic>
        <p:nvPicPr>
          <p:cNvPr id="26" name="图片 25" descr="A screenshot of a computer&#10;&#10;Description automatically generated">
            <a:extLst>
              <a:ext uri="{FF2B5EF4-FFF2-40B4-BE49-F238E27FC236}">
                <a16:creationId xmlns:a16="http://schemas.microsoft.com/office/drawing/2014/main" id="{1534D81E-A935-61E1-61E7-BDBC15BADE1B}"/>
              </a:ext>
            </a:extLst>
          </p:cNvPr>
          <p:cNvPicPr>
            <a:picLocks noChangeAspect="1"/>
          </p:cNvPicPr>
          <p:nvPr/>
        </p:nvPicPr>
        <p:blipFill>
          <a:blip r:embed="rId12"/>
          <a:stretch>
            <a:fillRect/>
          </a:stretch>
        </p:blipFill>
        <p:spPr>
          <a:xfrm>
            <a:off x="1384904" y="3965214"/>
            <a:ext cx="4109357" cy="2525702"/>
          </a:xfrm>
          <a:prstGeom prst="rect">
            <a:avLst/>
          </a:prstGeom>
        </p:spPr>
      </p:pic>
    </p:spTree>
    <p:custDataLst>
      <p:tags r:id="rId1"/>
    </p:custDataLst>
    <p:extLst>
      <p:ext uri="{BB962C8B-B14F-4D97-AF65-F5344CB8AC3E}">
        <p14:creationId xmlns:p14="http://schemas.microsoft.com/office/powerpoint/2010/main" val="45289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D2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图片 103" descr="D:\H5\名片\PPT\预览图\1.jpg1"/>
          <p:cNvPicPr>
            <a:picLocks noChangeAspect="1"/>
          </p:cNvPicPr>
          <p:nvPr/>
        </p:nvPicPr>
        <p:blipFill>
          <a:blip r:embed="rId8"/>
          <a:srcRect/>
          <a:stretch>
            <a:fillRect/>
          </a:stretch>
        </p:blipFill>
        <p:spPr>
          <a:xfrm>
            <a:off x="0" y="953"/>
            <a:ext cx="12190730" cy="6858000"/>
          </a:xfrm>
          <a:prstGeom prst="rect">
            <a:avLst/>
          </a:prstGeom>
        </p:spPr>
      </p:pic>
      <p:sp>
        <p:nvSpPr>
          <p:cNvPr id="103" name="椭圆 102"/>
          <p:cNvSpPr/>
          <p:nvPr/>
        </p:nvSpPr>
        <p:spPr>
          <a:xfrm>
            <a:off x="0" y="-2722245"/>
            <a:ext cx="2433955" cy="2433955"/>
          </a:xfrm>
          <a:prstGeom prst="ellipse">
            <a:avLst/>
          </a:prstGeom>
          <a:gradFill>
            <a:gsLst>
              <a:gs pos="74000">
                <a:srgbClr val="1D1E32">
                  <a:alpha val="70000"/>
                </a:srgbClr>
              </a:gs>
              <a:gs pos="10000">
                <a:srgbClr val="2C2E46">
                  <a:alpha val="6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0386695" y="4585970"/>
            <a:ext cx="3811270" cy="3811270"/>
          </a:xfrm>
          <a:prstGeom prst="ellipse">
            <a:avLst/>
          </a:prstGeom>
          <a:gradFill>
            <a:gsLst>
              <a:gs pos="79000">
                <a:srgbClr val="1D1E32">
                  <a:alpha val="64000"/>
                </a:srgbClr>
              </a:gs>
              <a:gs pos="11000">
                <a:srgbClr val="2C2E46">
                  <a:alpha val="4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515870" y="1003300"/>
            <a:ext cx="3076575" cy="3076575"/>
          </a:xfrm>
          <a:prstGeom prst="ellipse">
            <a:avLst/>
          </a:prstGeom>
          <a:gradFill>
            <a:gsLst>
              <a:gs pos="70000">
                <a:srgbClr val="1D1E32">
                  <a:alpha val="50000"/>
                </a:srgbClr>
              </a:gs>
              <a:gs pos="19000">
                <a:srgbClr val="2C2E46">
                  <a:alpha val="47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964305" y="-7358380"/>
            <a:ext cx="4354195" cy="4354195"/>
          </a:xfrm>
          <a:prstGeom prst="ellipse">
            <a:avLst/>
          </a:prstGeom>
          <a:gradFill>
            <a:gsLst>
              <a:gs pos="65000">
                <a:srgbClr val="1D1E32">
                  <a:alpha val="82000"/>
                </a:srgbClr>
              </a:gs>
              <a:gs pos="10000">
                <a:srgbClr val="2C2E46">
                  <a:alpha val="6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987425" y="-8537575"/>
            <a:ext cx="6258560" cy="6258560"/>
            <a:chOff x="-12298" y="7867"/>
            <a:chExt cx="17574" cy="17574"/>
          </a:xfrm>
        </p:grpSpPr>
        <p:sp>
          <p:nvSpPr>
            <p:cNvPr id="6" name="椭圆 5"/>
            <p:cNvSpPr/>
            <p:nvPr/>
          </p:nvSpPr>
          <p:spPr>
            <a:xfrm>
              <a:off x="-12298" y="7867"/>
              <a:ext cx="17575" cy="17575"/>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014" y="8151"/>
              <a:ext cx="17008" cy="17008"/>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731" y="8434"/>
              <a:ext cx="16441" cy="16441"/>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447" y="8718"/>
              <a:ext cx="15874" cy="15874"/>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164" y="9001"/>
              <a:ext cx="15307" cy="15307"/>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1363960" y="1835785"/>
            <a:ext cx="3498850" cy="3498850"/>
            <a:chOff x="12895" y="-790"/>
            <a:chExt cx="17574" cy="17574"/>
          </a:xfrm>
        </p:grpSpPr>
        <p:sp>
          <p:nvSpPr>
            <p:cNvPr id="15" name="椭圆 14"/>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6304915" y="1739265"/>
            <a:ext cx="11159490" cy="11159490"/>
            <a:chOff x="-6120" y="1881"/>
            <a:chExt cx="17574" cy="17574"/>
          </a:xfrm>
        </p:grpSpPr>
        <p:sp>
          <p:nvSpPr>
            <p:cNvPr id="37" name="椭圆 36"/>
            <p:cNvSpPr/>
            <p:nvPr/>
          </p:nvSpPr>
          <p:spPr>
            <a:xfrm>
              <a:off x="-6120" y="1881"/>
              <a:ext cx="17575" cy="1757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836" y="2165"/>
              <a:ext cx="17008" cy="1700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553" y="2448"/>
              <a:ext cx="16441" cy="1644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269" y="2732"/>
              <a:ext cx="15874" cy="1587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986" y="3015"/>
              <a:ext cx="15307" cy="15307"/>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4702" y="3299"/>
              <a:ext cx="14740" cy="14740"/>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419" y="3582"/>
              <a:ext cx="14173" cy="14173"/>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135" y="3866"/>
              <a:ext cx="13606" cy="136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3852" y="4149"/>
              <a:ext cx="13039" cy="130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568" y="4433"/>
              <a:ext cx="12472" cy="124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285" y="4716"/>
              <a:ext cx="11906" cy="119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002" y="4999"/>
              <a:ext cx="11339" cy="113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718" y="5283"/>
              <a:ext cx="10772" cy="107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434" y="5567"/>
              <a:ext cx="10205" cy="1020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151" y="5850"/>
              <a:ext cx="9638" cy="963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867" y="6134"/>
              <a:ext cx="9071" cy="907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584" y="6417"/>
              <a:ext cx="8504" cy="850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8348345" y="-5078730"/>
            <a:ext cx="8748395" cy="8748395"/>
            <a:chOff x="-6120" y="1881"/>
            <a:chExt cx="17574" cy="17574"/>
          </a:xfrm>
        </p:grpSpPr>
        <p:sp>
          <p:nvSpPr>
            <p:cNvPr id="61" name="椭圆 60"/>
            <p:cNvSpPr/>
            <p:nvPr/>
          </p:nvSpPr>
          <p:spPr>
            <a:xfrm>
              <a:off x="-6120" y="1881"/>
              <a:ext cx="17575" cy="1757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836" y="2165"/>
              <a:ext cx="17008" cy="1700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5553" y="2448"/>
              <a:ext cx="16441" cy="1644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5269" y="2732"/>
              <a:ext cx="15874" cy="1587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86" y="3015"/>
              <a:ext cx="15307" cy="15307"/>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702" y="3299"/>
              <a:ext cx="14740" cy="14740"/>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4419" y="3582"/>
              <a:ext cx="14173" cy="14173"/>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135" y="3866"/>
              <a:ext cx="13606" cy="136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852" y="4149"/>
              <a:ext cx="13039" cy="130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68" y="4433"/>
              <a:ext cx="12472" cy="124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285" y="4716"/>
              <a:ext cx="11906" cy="119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3002" y="4999"/>
              <a:ext cx="11339" cy="113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2718" y="5283"/>
              <a:ext cx="10772" cy="107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434" y="5567"/>
              <a:ext cx="10205" cy="1020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151" y="5850"/>
              <a:ext cx="9638" cy="963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867" y="6134"/>
              <a:ext cx="9071" cy="907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584" y="6417"/>
              <a:ext cx="8504" cy="850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a:off x="1466850" y="5417185"/>
            <a:ext cx="3942715" cy="3942715"/>
            <a:chOff x="12895" y="-790"/>
            <a:chExt cx="17574" cy="17574"/>
          </a:xfrm>
        </p:grpSpPr>
        <p:sp>
          <p:nvSpPr>
            <p:cNvPr id="91" name="椭圆 90"/>
            <p:cNvSpPr/>
            <p:nvPr/>
          </p:nvSpPr>
          <p:spPr>
            <a:xfrm>
              <a:off x="12895" y="-790"/>
              <a:ext cx="17575" cy="17575"/>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3178" y="-507"/>
              <a:ext cx="17008" cy="17008"/>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3462" y="-223"/>
              <a:ext cx="16441" cy="16441"/>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3745" y="60"/>
              <a:ext cx="15874" cy="15874"/>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4029" y="344"/>
              <a:ext cx="15307" cy="15307"/>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4312" y="627"/>
              <a:ext cx="14740" cy="14740"/>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14596" y="911"/>
              <a:ext cx="14173" cy="14173"/>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14879" y="1194"/>
              <a:ext cx="13606" cy="13606"/>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任意多边形 98"/>
          <p:cNvSpPr/>
          <p:nvPr/>
        </p:nvSpPr>
        <p:spPr>
          <a:xfrm>
            <a:off x="721360" y="5765165"/>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0" name="任意多边形 99"/>
          <p:cNvSpPr/>
          <p:nvPr/>
        </p:nvSpPr>
        <p:spPr>
          <a:xfrm>
            <a:off x="10543540" y="405130"/>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5" name="组合 104"/>
          <p:cNvGrpSpPr/>
          <p:nvPr/>
        </p:nvGrpSpPr>
        <p:grpSpPr>
          <a:xfrm>
            <a:off x="-1376680" y="-2847975"/>
            <a:ext cx="4575175" cy="4575175"/>
            <a:chOff x="12895" y="-790"/>
            <a:chExt cx="17574" cy="17574"/>
          </a:xfrm>
        </p:grpSpPr>
        <p:sp>
          <p:nvSpPr>
            <p:cNvPr id="106" name="椭圆 105"/>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矩形 3"/>
          <p:cNvSpPr>
            <a:spLocks noChangeArrowheads="1"/>
          </p:cNvSpPr>
          <p:nvPr>
            <p:custDataLst>
              <p:tags r:id="rId2"/>
            </p:custDataLst>
          </p:nvPr>
        </p:nvSpPr>
        <p:spPr bwMode="auto">
          <a:xfrm>
            <a:off x="984885" y="130810"/>
            <a:ext cx="369951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lvl="0">
              <a:spcBef>
                <a:spcPct val="0"/>
              </a:spcBef>
              <a:buNone/>
              <a:defRPr/>
            </a:pPr>
            <a:r>
              <a:rPr lang="en-US" altLang="zh-CN" b="1">
                <a:solidFill>
                  <a:schemeClr val="bg1"/>
                </a:solidFill>
                <a:latin typeface="Times New Roman" panose="02020603050405020304" pitchFamily="18" charset="0"/>
                <a:cs typeface="Times New Roman" panose="02020603050405020304" pitchFamily="18" charset="0"/>
              </a:rPr>
              <a:t>Customer Visits 45193</a:t>
            </a:r>
            <a:r>
              <a:rPr lang="en-US" altLang="zh-CN" b="1">
                <a:latin typeface="Times New Roman" panose="02020603050405020304" pitchFamily="18" charset="0"/>
                <a:cs typeface="Times New Roman" panose="02020603050405020304" pitchFamily="18" charset="0"/>
              </a:rPr>
              <a:t> </a:t>
            </a:r>
            <a:r>
              <a:rPr lang="en-US" altLang="zh-CN"/>
              <a:t>➡️</a:t>
            </a:r>
            <a:r>
              <a:rPr lang="en-US" altLang="zh-CN" b="1">
                <a:solidFill>
                  <a:schemeClr val="bg1"/>
                </a:solidFill>
                <a:latin typeface="Times New Roman" panose="02020603050405020304" pitchFamily="18" charset="0"/>
                <a:cs typeface="Times New Roman" panose="02020603050405020304" pitchFamily="18" charset="0"/>
              </a:rPr>
              <a:t> 32000 </a:t>
            </a:r>
            <a:r>
              <a:rPr lang="en-US" altLang="zh-CN"/>
              <a:t>✅</a:t>
            </a:r>
            <a:endParaRPr kumimoji="0" lang="en-US" altLang="zh-CN" sz="2800"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83" name="矩形 82"/>
          <p:cNvSpPr/>
          <p:nvPr>
            <p:custDataLst>
              <p:tags r:id="rId3"/>
            </p:custDataLst>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4" name="矩形 83"/>
          <p:cNvSpPr/>
          <p:nvPr>
            <p:custDataLst>
              <p:tags r:id="rId4"/>
            </p:custDataLst>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86" name="图片 85" descr="Contoso"/>
          <p:cNvPicPr>
            <a:picLocks noChangeAspect="1"/>
          </p:cNvPicPr>
          <p:nvPr>
            <p:custDataLst>
              <p:tags r:id="rId5"/>
            </p:custDataLst>
          </p:nvPr>
        </p:nvPicPr>
        <p:blipFill>
          <a:blip r:embed="rId9"/>
          <a:stretch>
            <a:fillRect/>
          </a:stretch>
        </p:blipFill>
        <p:spPr>
          <a:xfrm>
            <a:off x="11335385" y="1270"/>
            <a:ext cx="855345" cy="855345"/>
          </a:xfrm>
          <a:prstGeom prst="rect">
            <a:avLst/>
          </a:prstGeom>
        </p:spPr>
      </p:pic>
      <p:pic>
        <p:nvPicPr>
          <p:cNvPr id="1026" name="Picture 2" descr="图表, 漏斗图&#10;&#10;已自动生成说明">
            <a:extLst>
              <a:ext uri="{FF2B5EF4-FFF2-40B4-BE49-F238E27FC236}">
                <a16:creationId xmlns:a16="http://schemas.microsoft.com/office/drawing/2014/main" id="{4470DF74-1D80-F9C4-93D4-A5A01C807C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5417" y="1353802"/>
            <a:ext cx="8122118" cy="387492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CEDAD306-31B3-F435-6F17-960438FF35AD}"/>
              </a:ext>
            </a:extLst>
          </p:cNvPr>
          <p:cNvSpPr txBox="1"/>
          <p:nvPr/>
        </p:nvSpPr>
        <p:spPr>
          <a:xfrm>
            <a:off x="2226705" y="5235413"/>
            <a:ext cx="771525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sz="2400">
                <a:solidFill>
                  <a:schemeClr val="bg1"/>
                </a:solidFill>
                <a:ea typeface="+mn-lt"/>
                <a:cs typeface="+mn-lt"/>
              </a:rPr>
              <a:t>Strengthen</a:t>
            </a:r>
            <a:r>
              <a:rPr lang="zh-CN" altLang="en-US" sz="2400">
                <a:solidFill>
                  <a:schemeClr val="bg1"/>
                </a:solidFill>
                <a:ea typeface="+mn-lt"/>
                <a:cs typeface="+mn-lt"/>
              </a:rPr>
              <a:t> </a:t>
            </a:r>
            <a:r>
              <a:rPr lang="en-US" altLang="zh-CN" sz="2400">
                <a:solidFill>
                  <a:schemeClr val="bg1"/>
                </a:solidFill>
                <a:ea typeface="+mn-lt"/>
                <a:cs typeface="+mn-lt"/>
              </a:rPr>
              <a:t>marketing campaigns that target </a:t>
            </a:r>
            <a:endParaRPr lang="zh-CN" altLang="en-US">
              <a:solidFill>
                <a:schemeClr val="bg1"/>
              </a:solidFill>
            </a:endParaRPr>
          </a:p>
          <a:p>
            <a:pPr algn="ctr"/>
            <a:r>
              <a:rPr lang="en-US" altLang="zh-CN" sz="2400">
                <a:solidFill>
                  <a:schemeClr val="bg1"/>
                </a:solidFill>
                <a:ea typeface="+mn-lt"/>
                <a:cs typeface="+mn-lt"/>
              </a:rPr>
              <a:t>the</a:t>
            </a:r>
            <a:r>
              <a:rPr lang="zh-CN" sz="2400">
                <a:solidFill>
                  <a:schemeClr val="bg1"/>
                </a:solidFill>
                <a:ea typeface="+mn-lt"/>
                <a:cs typeface="+mn-lt"/>
              </a:rPr>
              <a:t> UK, France, </a:t>
            </a:r>
            <a:r>
              <a:rPr lang="en-US" altLang="zh-CN" sz="2400">
                <a:solidFill>
                  <a:schemeClr val="bg1"/>
                </a:solidFill>
                <a:ea typeface="+mn-lt"/>
                <a:cs typeface="+mn-lt"/>
              </a:rPr>
              <a:t>and</a:t>
            </a:r>
            <a:r>
              <a:rPr lang="zh-CN" altLang="en-US" sz="2400">
                <a:solidFill>
                  <a:schemeClr val="bg1"/>
                </a:solidFill>
                <a:ea typeface="+mn-lt"/>
                <a:cs typeface="+mn-lt"/>
              </a:rPr>
              <a:t> </a:t>
            </a:r>
            <a:r>
              <a:rPr lang="zh-CN" sz="2400">
                <a:solidFill>
                  <a:schemeClr val="bg1"/>
                </a:solidFill>
                <a:ea typeface="+mn-lt"/>
                <a:cs typeface="+mn-lt"/>
              </a:rPr>
              <a:t>Russi</a:t>
            </a:r>
            <a:r>
              <a:rPr lang="en-US" altLang="zh-CN" sz="2400">
                <a:solidFill>
                  <a:schemeClr val="bg1"/>
                </a:solidFill>
                <a:ea typeface="+mn-lt"/>
                <a:cs typeface="+mn-lt"/>
              </a:rPr>
              <a:t>a</a:t>
            </a:r>
            <a:r>
              <a:rPr lang="zh-CN" altLang="en-US" sz="2400">
                <a:solidFill>
                  <a:schemeClr val="bg1"/>
                </a:solidFill>
                <a:ea typeface="+mn-lt"/>
                <a:cs typeface="+mn-lt"/>
              </a:rPr>
              <a:t> </a:t>
            </a:r>
            <a:endParaRPr lang="zh-CN">
              <a:solidFill>
                <a:schemeClr val="bg1"/>
              </a:solidFill>
            </a:endParaRPr>
          </a:p>
        </p:txBody>
      </p:sp>
    </p:spTree>
    <p:custDataLst>
      <p:tags r:id="rId1"/>
    </p:custDataLst>
    <p:extLst>
      <p:ext uri="{BB962C8B-B14F-4D97-AF65-F5344CB8AC3E}">
        <p14:creationId xmlns:p14="http://schemas.microsoft.com/office/powerpoint/2010/main" val="10401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D2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0" y="-2722245"/>
            <a:ext cx="2433955" cy="2433955"/>
          </a:xfrm>
          <a:prstGeom prst="ellipse">
            <a:avLst/>
          </a:prstGeom>
          <a:gradFill>
            <a:gsLst>
              <a:gs pos="74000">
                <a:srgbClr val="1D1E32">
                  <a:alpha val="70000"/>
                </a:srgbClr>
              </a:gs>
              <a:gs pos="10000">
                <a:srgbClr val="2C2E46">
                  <a:alpha val="6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0386695" y="4585970"/>
            <a:ext cx="3811270" cy="3811270"/>
          </a:xfrm>
          <a:prstGeom prst="ellipse">
            <a:avLst/>
          </a:prstGeom>
          <a:gradFill>
            <a:gsLst>
              <a:gs pos="79000">
                <a:srgbClr val="1D1E32">
                  <a:alpha val="64000"/>
                </a:srgbClr>
              </a:gs>
              <a:gs pos="11000">
                <a:srgbClr val="2C2E46">
                  <a:alpha val="4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515870" y="1003300"/>
            <a:ext cx="3076575" cy="3076575"/>
          </a:xfrm>
          <a:prstGeom prst="ellipse">
            <a:avLst/>
          </a:prstGeom>
          <a:gradFill>
            <a:gsLst>
              <a:gs pos="70000">
                <a:srgbClr val="1D1E32">
                  <a:alpha val="50000"/>
                </a:srgbClr>
              </a:gs>
              <a:gs pos="19000">
                <a:srgbClr val="2C2E46">
                  <a:alpha val="47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964305" y="-7358380"/>
            <a:ext cx="4354195" cy="4354195"/>
          </a:xfrm>
          <a:prstGeom prst="ellipse">
            <a:avLst/>
          </a:prstGeom>
          <a:gradFill>
            <a:gsLst>
              <a:gs pos="65000">
                <a:srgbClr val="1D1E32">
                  <a:alpha val="82000"/>
                </a:srgbClr>
              </a:gs>
              <a:gs pos="10000">
                <a:srgbClr val="2C2E46">
                  <a:alpha val="6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987425" y="-8537575"/>
            <a:ext cx="6258560" cy="6258560"/>
            <a:chOff x="-12298" y="7867"/>
            <a:chExt cx="17574" cy="17574"/>
          </a:xfrm>
        </p:grpSpPr>
        <p:sp>
          <p:nvSpPr>
            <p:cNvPr id="6" name="椭圆 5"/>
            <p:cNvSpPr/>
            <p:nvPr/>
          </p:nvSpPr>
          <p:spPr>
            <a:xfrm>
              <a:off x="-12298" y="7867"/>
              <a:ext cx="17575" cy="17575"/>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014" y="8151"/>
              <a:ext cx="17008" cy="17008"/>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731" y="8434"/>
              <a:ext cx="16441" cy="16441"/>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447" y="8718"/>
              <a:ext cx="15874" cy="15874"/>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164" y="9001"/>
              <a:ext cx="15307" cy="15307"/>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1363960" y="1835785"/>
            <a:ext cx="3498850" cy="3498850"/>
            <a:chOff x="12895" y="-790"/>
            <a:chExt cx="17574" cy="17574"/>
          </a:xfrm>
        </p:grpSpPr>
        <p:sp>
          <p:nvSpPr>
            <p:cNvPr id="15" name="椭圆 14"/>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6304915" y="1739265"/>
            <a:ext cx="11159490" cy="11159490"/>
            <a:chOff x="-6120" y="1881"/>
            <a:chExt cx="17574" cy="17574"/>
          </a:xfrm>
        </p:grpSpPr>
        <p:sp>
          <p:nvSpPr>
            <p:cNvPr id="37" name="椭圆 36"/>
            <p:cNvSpPr/>
            <p:nvPr/>
          </p:nvSpPr>
          <p:spPr>
            <a:xfrm>
              <a:off x="-6120" y="1881"/>
              <a:ext cx="17575" cy="1757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836" y="2165"/>
              <a:ext cx="17008" cy="1700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553" y="2448"/>
              <a:ext cx="16441" cy="1644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269" y="2732"/>
              <a:ext cx="15874" cy="1587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986" y="3015"/>
              <a:ext cx="15307" cy="15307"/>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4702" y="3299"/>
              <a:ext cx="14740" cy="14740"/>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419" y="3582"/>
              <a:ext cx="14173" cy="14173"/>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135" y="3866"/>
              <a:ext cx="13606" cy="136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3852" y="4149"/>
              <a:ext cx="13039" cy="130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568" y="4433"/>
              <a:ext cx="12472" cy="124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285" y="4716"/>
              <a:ext cx="11906" cy="119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002" y="4999"/>
              <a:ext cx="11339" cy="113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718" y="5283"/>
              <a:ext cx="10772" cy="107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434" y="5567"/>
              <a:ext cx="10205" cy="1020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151" y="5850"/>
              <a:ext cx="9638" cy="963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867" y="6134"/>
              <a:ext cx="9071" cy="907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584" y="6417"/>
              <a:ext cx="8504" cy="850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8348345" y="-5078730"/>
            <a:ext cx="8748395" cy="8748395"/>
            <a:chOff x="-6120" y="1881"/>
            <a:chExt cx="17574" cy="17574"/>
          </a:xfrm>
        </p:grpSpPr>
        <p:sp>
          <p:nvSpPr>
            <p:cNvPr id="61" name="椭圆 60"/>
            <p:cNvSpPr/>
            <p:nvPr/>
          </p:nvSpPr>
          <p:spPr>
            <a:xfrm>
              <a:off x="-6120" y="1881"/>
              <a:ext cx="17575" cy="1757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836" y="2165"/>
              <a:ext cx="17008" cy="1700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5553" y="2448"/>
              <a:ext cx="16441" cy="1644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5269" y="2732"/>
              <a:ext cx="15874" cy="1587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86" y="3015"/>
              <a:ext cx="15307" cy="15307"/>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702" y="3299"/>
              <a:ext cx="14740" cy="14740"/>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4419" y="3582"/>
              <a:ext cx="14173" cy="14173"/>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135" y="3866"/>
              <a:ext cx="13606" cy="136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852" y="4149"/>
              <a:ext cx="13039" cy="130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68" y="4433"/>
              <a:ext cx="12472" cy="124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285" y="4716"/>
              <a:ext cx="11906" cy="119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3002" y="4999"/>
              <a:ext cx="11339" cy="113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2718" y="5283"/>
              <a:ext cx="10772" cy="107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434" y="5567"/>
              <a:ext cx="10205" cy="1020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151" y="5850"/>
              <a:ext cx="9638" cy="963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867" y="6134"/>
              <a:ext cx="9071" cy="907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584" y="6417"/>
              <a:ext cx="8504" cy="850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a:off x="1466850" y="5417185"/>
            <a:ext cx="3942715" cy="3942715"/>
            <a:chOff x="12895" y="-790"/>
            <a:chExt cx="17574" cy="17574"/>
          </a:xfrm>
        </p:grpSpPr>
        <p:sp>
          <p:nvSpPr>
            <p:cNvPr id="91" name="椭圆 90"/>
            <p:cNvSpPr/>
            <p:nvPr/>
          </p:nvSpPr>
          <p:spPr>
            <a:xfrm>
              <a:off x="12895" y="-790"/>
              <a:ext cx="17575" cy="17575"/>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3178" y="-507"/>
              <a:ext cx="17008" cy="17008"/>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3462" y="-223"/>
              <a:ext cx="16441" cy="16441"/>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3745" y="60"/>
              <a:ext cx="15874" cy="15874"/>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4029" y="344"/>
              <a:ext cx="15307" cy="15307"/>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4312" y="627"/>
              <a:ext cx="14740" cy="14740"/>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14596" y="911"/>
              <a:ext cx="14173" cy="14173"/>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14879" y="1194"/>
              <a:ext cx="13606" cy="13606"/>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任意多边形 98"/>
          <p:cNvSpPr/>
          <p:nvPr/>
        </p:nvSpPr>
        <p:spPr>
          <a:xfrm>
            <a:off x="721360" y="5765165"/>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0" name="任意多边形 99"/>
          <p:cNvSpPr/>
          <p:nvPr/>
        </p:nvSpPr>
        <p:spPr>
          <a:xfrm>
            <a:off x="10543540" y="405130"/>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5" name="组合 104"/>
          <p:cNvGrpSpPr/>
          <p:nvPr/>
        </p:nvGrpSpPr>
        <p:grpSpPr>
          <a:xfrm>
            <a:off x="-1376680" y="-2847975"/>
            <a:ext cx="4575175" cy="4575175"/>
            <a:chOff x="12895" y="-790"/>
            <a:chExt cx="17574" cy="17574"/>
          </a:xfrm>
        </p:grpSpPr>
        <p:sp>
          <p:nvSpPr>
            <p:cNvPr id="106" name="椭圆 105"/>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矩形 3"/>
          <p:cNvSpPr>
            <a:spLocks noChangeArrowheads="1"/>
          </p:cNvSpPr>
          <p:nvPr>
            <p:custDataLst>
              <p:tags r:id="rId2"/>
            </p:custDataLst>
          </p:nvPr>
        </p:nvSpPr>
        <p:spPr bwMode="auto">
          <a:xfrm>
            <a:off x="984885" y="130810"/>
            <a:ext cx="369951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lvl="0">
              <a:spcBef>
                <a:spcPct val="0"/>
              </a:spcBef>
              <a:buNone/>
              <a:defRPr/>
            </a:pPr>
            <a:r>
              <a:rPr lang="en-US" altLang="zh-CN" b="1">
                <a:solidFill>
                  <a:schemeClr val="bg1"/>
                </a:solidFill>
                <a:latin typeface="Times New Roman" panose="02020603050405020304" pitchFamily="18" charset="0"/>
                <a:cs typeface="Times New Roman" panose="02020603050405020304" pitchFamily="18" charset="0"/>
              </a:rPr>
              <a:t>Customer Visits 45193</a:t>
            </a:r>
            <a:r>
              <a:rPr lang="en-US" altLang="zh-CN" b="1">
                <a:latin typeface="Times New Roman" panose="02020603050405020304" pitchFamily="18" charset="0"/>
                <a:cs typeface="Times New Roman" panose="02020603050405020304" pitchFamily="18" charset="0"/>
              </a:rPr>
              <a:t> </a:t>
            </a:r>
            <a:r>
              <a:rPr lang="en-US" altLang="zh-CN"/>
              <a:t>➡️</a:t>
            </a:r>
            <a:r>
              <a:rPr lang="en-US" altLang="zh-CN" b="1">
                <a:solidFill>
                  <a:schemeClr val="bg1"/>
                </a:solidFill>
                <a:latin typeface="Times New Roman" panose="02020603050405020304" pitchFamily="18" charset="0"/>
                <a:cs typeface="Times New Roman" panose="02020603050405020304" pitchFamily="18" charset="0"/>
              </a:rPr>
              <a:t> 32000 </a:t>
            </a:r>
            <a:r>
              <a:rPr lang="en-US" altLang="zh-CN"/>
              <a:t>✅</a:t>
            </a:r>
            <a:endParaRPr kumimoji="0" lang="en-US" altLang="zh-CN" sz="2800"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83" name="矩形 82"/>
          <p:cNvSpPr/>
          <p:nvPr>
            <p:custDataLst>
              <p:tags r:id="rId3"/>
            </p:custDataLst>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4" name="矩形 83"/>
          <p:cNvSpPr/>
          <p:nvPr>
            <p:custDataLst>
              <p:tags r:id="rId4"/>
            </p:custDataLst>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86" name="图片 85" descr="Contoso"/>
          <p:cNvPicPr>
            <a:picLocks noChangeAspect="1"/>
          </p:cNvPicPr>
          <p:nvPr>
            <p:custDataLst>
              <p:tags r:id="rId5"/>
            </p:custDataLst>
          </p:nvPr>
        </p:nvPicPr>
        <p:blipFill>
          <a:blip r:embed="rId9"/>
          <a:stretch>
            <a:fillRect/>
          </a:stretch>
        </p:blipFill>
        <p:spPr>
          <a:xfrm>
            <a:off x="11335385" y="1270"/>
            <a:ext cx="855345" cy="855345"/>
          </a:xfrm>
          <a:prstGeom prst="rect">
            <a:avLst/>
          </a:prstGeom>
        </p:spPr>
      </p:pic>
      <p:pic>
        <p:nvPicPr>
          <p:cNvPr id="2050" name="Picture 2" descr="图表, 条形图&#10;&#10;已自动生成说明">
            <a:extLst>
              <a:ext uri="{FF2B5EF4-FFF2-40B4-BE49-F238E27FC236}">
                <a16:creationId xmlns:a16="http://schemas.microsoft.com/office/drawing/2014/main" id="{356AE98E-226E-CAD6-3618-4DF623C312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4013" y="868576"/>
            <a:ext cx="3978217" cy="20833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图表&#10;&#10;已自动生成说明">
            <a:extLst>
              <a:ext uri="{FF2B5EF4-FFF2-40B4-BE49-F238E27FC236}">
                <a16:creationId xmlns:a16="http://schemas.microsoft.com/office/drawing/2014/main" id="{35138AD1-5186-8D06-9037-585B20533775}"/>
              </a:ext>
            </a:extLst>
          </p:cNvPr>
          <p:cNvPicPr>
            <a:picLocks noChangeAspect="1"/>
          </p:cNvPicPr>
          <p:nvPr/>
        </p:nvPicPr>
        <p:blipFill>
          <a:blip r:embed="rId11"/>
          <a:stretch>
            <a:fillRect/>
          </a:stretch>
        </p:blipFill>
        <p:spPr>
          <a:xfrm>
            <a:off x="577446" y="3385329"/>
            <a:ext cx="3318771" cy="2140334"/>
          </a:xfrm>
          <a:prstGeom prst="rect">
            <a:avLst/>
          </a:prstGeom>
        </p:spPr>
      </p:pic>
      <p:pic>
        <p:nvPicPr>
          <p:cNvPr id="12" name="Picture 11">
            <a:extLst>
              <a:ext uri="{FF2B5EF4-FFF2-40B4-BE49-F238E27FC236}">
                <a16:creationId xmlns:a16="http://schemas.microsoft.com/office/drawing/2014/main" id="{FC8FF4C3-9B7A-137C-F8B3-5CF5EF9C65B0}"/>
              </a:ext>
            </a:extLst>
          </p:cNvPr>
          <p:cNvPicPr>
            <a:picLocks noChangeAspect="1"/>
          </p:cNvPicPr>
          <p:nvPr/>
        </p:nvPicPr>
        <p:blipFill>
          <a:blip r:embed="rId12"/>
          <a:stretch>
            <a:fillRect/>
          </a:stretch>
        </p:blipFill>
        <p:spPr>
          <a:xfrm>
            <a:off x="4556092" y="3367135"/>
            <a:ext cx="3072531" cy="2124032"/>
          </a:xfrm>
          <a:prstGeom prst="rect">
            <a:avLst/>
          </a:prstGeom>
        </p:spPr>
      </p:pic>
      <p:pic>
        <p:nvPicPr>
          <p:cNvPr id="24" name="Picture 23">
            <a:extLst>
              <a:ext uri="{FF2B5EF4-FFF2-40B4-BE49-F238E27FC236}">
                <a16:creationId xmlns:a16="http://schemas.microsoft.com/office/drawing/2014/main" id="{0A22DAA8-07A8-20D7-850A-B380B976E59C}"/>
              </a:ext>
            </a:extLst>
          </p:cNvPr>
          <p:cNvPicPr>
            <a:picLocks noChangeAspect="1"/>
          </p:cNvPicPr>
          <p:nvPr/>
        </p:nvPicPr>
        <p:blipFill>
          <a:blip r:embed="rId13"/>
          <a:stretch>
            <a:fillRect/>
          </a:stretch>
        </p:blipFill>
        <p:spPr>
          <a:xfrm>
            <a:off x="8205310" y="3365602"/>
            <a:ext cx="3249594" cy="2096931"/>
          </a:xfrm>
          <a:prstGeom prst="rect">
            <a:avLst/>
          </a:prstGeom>
        </p:spPr>
      </p:pic>
      <p:sp>
        <p:nvSpPr>
          <p:cNvPr id="25" name="文本框 1">
            <a:extLst>
              <a:ext uri="{FF2B5EF4-FFF2-40B4-BE49-F238E27FC236}">
                <a16:creationId xmlns:a16="http://schemas.microsoft.com/office/drawing/2014/main" id="{143202C2-26E0-EA26-931B-F3BBA95BF20F}"/>
              </a:ext>
            </a:extLst>
          </p:cNvPr>
          <p:cNvSpPr txBox="1"/>
          <p:nvPr/>
        </p:nvSpPr>
        <p:spPr>
          <a:xfrm>
            <a:off x="532539" y="5633786"/>
            <a:ext cx="3791712"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solidFill>
                  <a:schemeClr val="bg1"/>
                </a:solidFill>
                <a:latin typeface="Times New Roman"/>
                <a:ea typeface="+mn-lt"/>
                <a:cs typeface="+mn-lt"/>
              </a:rPr>
              <a:t>Increase </a:t>
            </a:r>
            <a:r>
              <a:rPr lang="en-US" altLang="zh-CN">
                <a:solidFill>
                  <a:schemeClr val="bg1"/>
                </a:solidFill>
                <a:latin typeface="Times New Roman"/>
                <a:ea typeface="+mn-lt"/>
                <a:cs typeface="+mn-lt"/>
              </a:rPr>
              <a:t>landscape pictures which are preferred by people(&lt;21 or &gt;50) in advertising</a:t>
            </a:r>
            <a:endParaRPr lang="zh-CN">
              <a:solidFill>
                <a:schemeClr val="bg1"/>
              </a:solidFill>
              <a:latin typeface="Times New Roman"/>
            </a:endParaRPr>
          </a:p>
        </p:txBody>
      </p:sp>
      <p:sp>
        <p:nvSpPr>
          <p:cNvPr id="26" name="文本框 1">
            <a:extLst>
              <a:ext uri="{FF2B5EF4-FFF2-40B4-BE49-F238E27FC236}">
                <a16:creationId xmlns:a16="http://schemas.microsoft.com/office/drawing/2014/main" id="{E0FF5F1D-55A8-76D4-C1F6-8E548D50B5E4}"/>
              </a:ext>
            </a:extLst>
          </p:cNvPr>
          <p:cNvSpPr txBox="1"/>
          <p:nvPr/>
        </p:nvSpPr>
        <p:spPr>
          <a:xfrm>
            <a:off x="4437712" y="5681945"/>
            <a:ext cx="3313700"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chemeClr val="bg1"/>
                </a:solidFill>
                <a:latin typeface="微软雅黑"/>
                <a:cs typeface="Times New Roman"/>
              </a:rPr>
              <a:t>D</a:t>
            </a:r>
            <a:r>
              <a:rPr lang="zh-CN">
                <a:solidFill>
                  <a:schemeClr val="bg1"/>
                </a:solidFill>
                <a:latin typeface="微软雅黑"/>
                <a:cs typeface="Times New Roman"/>
              </a:rPr>
              <a:t>esign and carry out more campaigns that cater to women's aesthetic tastes</a:t>
            </a:r>
            <a:endParaRPr lang="zh-CN" sz="2400">
              <a:solidFill>
                <a:schemeClr val="bg1"/>
              </a:solidFill>
            </a:endParaRPr>
          </a:p>
        </p:txBody>
      </p:sp>
      <p:sp>
        <p:nvSpPr>
          <p:cNvPr id="27" name="文本框 1">
            <a:extLst>
              <a:ext uri="{FF2B5EF4-FFF2-40B4-BE49-F238E27FC236}">
                <a16:creationId xmlns:a16="http://schemas.microsoft.com/office/drawing/2014/main" id="{FBA3BAFB-D05D-A4E8-019E-79F95F78D0ED}"/>
              </a:ext>
            </a:extLst>
          </p:cNvPr>
          <p:cNvSpPr txBox="1"/>
          <p:nvPr/>
        </p:nvSpPr>
        <p:spPr>
          <a:xfrm>
            <a:off x="8201835" y="5677884"/>
            <a:ext cx="3369564"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solidFill>
                  <a:schemeClr val="bg1"/>
                </a:solidFill>
                <a:latin typeface="Times New Roman" panose="02020603050405020304" pitchFamily="18" charset="0"/>
                <a:ea typeface="+mn-lt"/>
                <a:cs typeface="Times New Roman" panose="02020603050405020304" pitchFamily="18" charset="0"/>
              </a:rPr>
              <a:t>Enhance the attractiveness of the web page especially sightseeing aspects</a:t>
            </a:r>
            <a:endParaRPr lang="zh-CN">
              <a:solidFill>
                <a:schemeClr val="bg1"/>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DE25C765-B04C-287B-3228-E25422761940}"/>
              </a:ext>
            </a:extLst>
          </p:cNvPr>
          <p:cNvSpPr txBox="1"/>
          <p:nvPr>
            <p:custDataLst>
              <p:tags r:id="rId6"/>
            </p:custDataLst>
          </p:nvPr>
        </p:nvSpPr>
        <p:spPr>
          <a:xfrm>
            <a:off x="601618" y="2724604"/>
            <a:ext cx="2530837" cy="400110"/>
          </a:xfrm>
          <a:prstGeom prst="rect">
            <a:avLst/>
          </a:prstGeom>
          <a:noFill/>
        </p:spPr>
        <p:txBody>
          <a:bodyPr wrap="square" lIns="91440" tIns="45720" rIns="91440" bIns="45720" rtlCol="0" anchor="t">
            <a:spAutoFit/>
          </a:bodyPr>
          <a:lstStyle/>
          <a:p>
            <a:r>
              <a:rPr lang="en-US" altLang="zh-CN" sz="2000">
                <a:solidFill>
                  <a:schemeClr val="bg1"/>
                </a:solidFill>
                <a:latin typeface="Times New Roman"/>
                <a:cs typeface="Times New Roman"/>
              </a:rPr>
              <a:t>Filter by Sightseeing</a:t>
            </a:r>
            <a:endParaRPr lang="en-US" altLang="zh-CN" sz="2000">
              <a:solidFill>
                <a:schemeClr val="bg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65813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D2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图片 103" descr="D:\H5\名片\PPT\预览图\1.jpg1"/>
          <p:cNvPicPr>
            <a:picLocks noChangeAspect="1"/>
          </p:cNvPicPr>
          <p:nvPr/>
        </p:nvPicPr>
        <p:blipFill>
          <a:blip r:embed="rId10"/>
          <a:srcRect/>
          <a:stretch>
            <a:fillRect/>
          </a:stretch>
        </p:blipFill>
        <p:spPr>
          <a:xfrm>
            <a:off x="0" y="953"/>
            <a:ext cx="12190730" cy="6858000"/>
          </a:xfrm>
          <a:prstGeom prst="rect">
            <a:avLst/>
          </a:prstGeom>
        </p:spPr>
      </p:pic>
      <p:sp>
        <p:nvSpPr>
          <p:cNvPr id="103" name="椭圆 102"/>
          <p:cNvSpPr/>
          <p:nvPr/>
        </p:nvSpPr>
        <p:spPr>
          <a:xfrm>
            <a:off x="0" y="-2722245"/>
            <a:ext cx="2433955" cy="2433955"/>
          </a:xfrm>
          <a:prstGeom prst="ellipse">
            <a:avLst/>
          </a:prstGeom>
          <a:gradFill>
            <a:gsLst>
              <a:gs pos="74000">
                <a:srgbClr val="1D1E32">
                  <a:alpha val="70000"/>
                </a:srgbClr>
              </a:gs>
              <a:gs pos="10000">
                <a:srgbClr val="2C2E46">
                  <a:alpha val="6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0386695" y="4585970"/>
            <a:ext cx="3811270" cy="3811270"/>
          </a:xfrm>
          <a:prstGeom prst="ellipse">
            <a:avLst/>
          </a:prstGeom>
          <a:gradFill>
            <a:gsLst>
              <a:gs pos="79000">
                <a:srgbClr val="1D1E32">
                  <a:alpha val="64000"/>
                </a:srgbClr>
              </a:gs>
              <a:gs pos="11000">
                <a:srgbClr val="2C2E46">
                  <a:alpha val="4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964305" y="-7358380"/>
            <a:ext cx="4354195" cy="4354195"/>
          </a:xfrm>
          <a:prstGeom prst="ellipse">
            <a:avLst/>
          </a:prstGeom>
          <a:gradFill>
            <a:gsLst>
              <a:gs pos="65000">
                <a:srgbClr val="1D1E32">
                  <a:alpha val="82000"/>
                </a:srgbClr>
              </a:gs>
              <a:gs pos="10000">
                <a:srgbClr val="2C2E46">
                  <a:alpha val="6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987425" y="-8537575"/>
            <a:ext cx="6258560" cy="6258560"/>
            <a:chOff x="-12298" y="7867"/>
            <a:chExt cx="17574" cy="17574"/>
          </a:xfrm>
        </p:grpSpPr>
        <p:sp>
          <p:nvSpPr>
            <p:cNvPr id="6" name="椭圆 5"/>
            <p:cNvSpPr/>
            <p:nvPr/>
          </p:nvSpPr>
          <p:spPr>
            <a:xfrm>
              <a:off x="-12298" y="7867"/>
              <a:ext cx="17575" cy="17575"/>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014" y="8151"/>
              <a:ext cx="17008" cy="17008"/>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731" y="8434"/>
              <a:ext cx="16441" cy="16441"/>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447" y="8718"/>
              <a:ext cx="15874" cy="15874"/>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164" y="9001"/>
              <a:ext cx="15307" cy="15307"/>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1363960" y="1835785"/>
            <a:ext cx="3498850" cy="3498850"/>
            <a:chOff x="12895" y="-790"/>
            <a:chExt cx="17574" cy="17574"/>
          </a:xfrm>
        </p:grpSpPr>
        <p:sp>
          <p:nvSpPr>
            <p:cNvPr id="15" name="椭圆 14"/>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6304915" y="1739265"/>
            <a:ext cx="11159490" cy="11159490"/>
            <a:chOff x="-6120" y="1881"/>
            <a:chExt cx="17574" cy="17574"/>
          </a:xfrm>
        </p:grpSpPr>
        <p:sp>
          <p:nvSpPr>
            <p:cNvPr id="37" name="椭圆 36"/>
            <p:cNvSpPr/>
            <p:nvPr/>
          </p:nvSpPr>
          <p:spPr>
            <a:xfrm>
              <a:off x="-6120" y="1881"/>
              <a:ext cx="17575" cy="1757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836" y="2165"/>
              <a:ext cx="17008" cy="1700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553" y="2448"/>
              <a:ext cx="16441" cy="1644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269" y="2732"/>
              <a:ext cx="15874" cy="1587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986" y="3015"/>
              <a:ext cx="15307" cy="15307"/>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4702" y="3299"/>
              <a:ext cx="14740" cy="14740"/>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419" y="3582"/>
              <a:ext cx="14173" cy="14173"/>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135" y="3866"/>
              <a:ext cx="13606" cy="136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3852" y="4149"/>
              <a:ext cx="13039" cy="130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568" y="4433"/>
              <a:ext cx="12472" cy="124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285" y="4716"/>
              <a:ext cx="11906" cy="119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002" y="4999"/>
              <a:ext cx="11339" cy="113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718" y="5283"/>
              <a:ext cx="10772" cy="107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434" y="5567"/>
              <a:ext cx="10205" cy="1020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151" y="5850"/>
              <a:ext cx="9638" cy="963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867" y="6134"/>
              <a:ext cx="9071" cy="907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584" y="6417"/>
              <a:ext cx="8504" cy="850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8348345" y="-5078730"/>
            <a:ext cx="8748395" cy="8748395"/>
            <a:chOff x="-6120" y="1881"/>
            <a:chExt cx="17574" cy="17574"/>
          </a:xfrm>
        </p:grpSpPr>
        <p:sp>
          <p:nvSpPr>
            <p:cNvPr id="61" name="椭圆 60"/>
            <p:cNvSpPr/>
            <p:nvPr/>
          </p:nvSpPr>
          <p:spPr>
            <a:xfrm>
              <a:off x="-6120" y="1881"/>
              <a:ext cx="17575" cy="1757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836" y="2165"/>
              <a:ext cx="17008" cy="1700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5553" y="2448"/>
              <a:ext cx="16441" cy="1644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5269" y="2732"/>
              <a:ext cx="15874" cy="1587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86" y="3015"/>
              <a:ext cx="15307" cy="15307"/>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702" y="3299"/>
              <a:ext cx="14740" cy="14740"/>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4419" y="3582"/>
              <a:ext cx="14173" cy="14173"/>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135" y="3866"/>
              <a:ext cx="13606" cy="136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852" y="4149"/>
              <a:ext cx="13039" cy="130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68" y="4433"/>
              <a:ext cx="12472" cy="124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285" y="4716"/>
              <a:ext cx="11906" cy="119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3002" y="4999"/>
              <a:ext cx="11339" cy="113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2718" y="5283"/>
              <a:ext cx="10772" cy="107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434" y="5567"/>
              <a:ext cx="10205" cy="1020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151" y="5850"/>
              <a:ext cx="9638" cy="963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867" y="6134"/>
              <a:ext cx="9071" cy="907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584" y="6417"/>
              <a:ext cx="8504" cy="850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a:off x="1466850" y="5417185"/>
            <a:ext cx="3942715" cy="3942715"/>
            <a:chOff x="12895" y="-790"/>
            <a:chExt cx="17574" cy="17574"/>
          </a:xfrm>
        </p:grpSpPr>
        <p:sp>
          <p:nvSpPr>
            <p:cNvPr id="91" name="椭圆 90"/>
            <p:cNvSpPr/>
            <p:nvPr/>
          </p:nvSpPr>
          <p:spPr>
            <a:xfrm>
              <a:off x="12895" y="-790"/>
              <a:ext cx="17575" cy="17575"/>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3178" y="-507"/>
              <a:ext cx="17008" cy="17008"/>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3462" y="-223"/>
              <a:ext cx="16441" cy="16441"/>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3745" y="60"/>
              <a:ext cx="15874" cy="15874"/>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4029" y="344"/>
              <a:ext cx="15307" cy="15307"/>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4312" y="627"/>
              <a:ext cx="14740" cy="14740"/>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14596" y="911"/>
              <a:ext cx="14173" cy="14173"/>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14879" y="1194"/>
              <a:ext cx="13606" cy="13606"/>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任意多边形 98"/>
          <p:cNvSpPr/>
          <p:nvPr/>
        </p:nvSpPr>
        <p:spPr>
          <a:xfrm>
            <a:off x="721360" y="5765165"/>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0" name="任意多边形 99"/>
          <p:cNvSpPr/>
          <p:nvPr/>
        </p:nvSpPr>
        <p:spPr>
          <a:xfrm>
            <a:off x="10543540" y="405130"/>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5" name="组合 104"/>
          <p:cNvGrpSpPr/>
          <p:nvPr/>
        </p:nvGrpSpPr>
        <p:grpSpPr>
          <a:xfrm>
            <a:off x="-1376680" y="-2847975"/>
            <a:ext cx="4575175" cy="4575175"/>
            <a:chOff x="12895" y="-790"/>
            <a:chExt cx="17574" cy="17574"/>
          </a:xfrm>
        </p:grpSpPr>
        <p:sp>
          <p:nvSpPr>
            <p:cNvPr id="106" name="椭圆 105"/>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矩形 3"/>
          <p:cNvSpPr>
            <a:spLocks noChangeArrowheads="1"/>
          </p:cNvSpPr>
          <p:nvPr>
            <p:custDataLst>
              <p:tags r:id="rId2"/>
            </p:custDataLst>
          </p:nvPr>
        </p:nvSpPr>
        <p:spPr bwMode="auto">
          <a:xfrm>
            <a:off x="984885" y="130810"/>
            <a:ext cx="369951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defRPr/>
            </a:pPr>
            <a:r>
              <a:rPr lang="en-US" altLang="zh-CN" sz="2800" noProof="0">
                <a:ln>
                  <a:noFill/>
                </a:ln>
                <a:solidFill>
                  <a:schemeClr val="bg1"/>
                </a:solidFill>
                <a:effectLst/>
                <a:uLnTx/>
                <a:uFillTx/>
                <a:latin typeface="Times New Roman" panose="02020603050405020304" pitchFamily="18" charset="0"/>
                <a:ea typeface="+mn-ea"/>
                <a:cs typeface="Times New Roman" panose="02020603050405020304" pitchFamily="18" charset="0"/>
                <a:sym typeface="+mn-lt"/>
              </a:rPr>
              <a:t>Return Rate 11.7% ➡️  20%🚩</a:t>
            </a:r>
            <a:endParaRPr kumimoji="0" lang="en-US" altLang="zh-CN" sz="2800"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83" name="矩形 82"/>
          <p:cNvSpPr/>
          <p:nvPr>
            <p:custDataLst>
              <p:tags r:id="rId3"/>
            </p:custDataLst>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4" name="矩形 83"/>
          <p:cNvSpPr/>
          <p:nvPr>
            <p:custDataLst>
              <p:tags r:id="rId4"/>
            </p:custDataLst>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86" name="图片 85" descr="Contoso"/>
          <p:cNvPicPr>
            <a:picLocks noChangeAspect="1"/>
          </p:cNvPicPr>
          <p:nvPr>
            <p:custDataLst>
              <p:tags r:id="rId5"/>
            </p:custDataLst>
          </p:nvPr>
        </p:nvPicPr>
        <p:blipFill>
          <a:blip r:embed="rId11"/>
          <a:stretch>
            <a:fillRect/>
          </a:stretch>
        </p:blipFill>
        <p:spPr>
          <a:xfrm>
            <a:off x="11335385" y="1270"/>
            <a:ext cx="855345" cy="855345"/>
          </a:xfrm>
          <a:prstGeom prst="rect">
            <a:avLst/>
          </a:prstGeom>
        </p:spPr>
      </p:pic>
      <p:pic>
        <p:nvPicPr>
          <p:cNvPr id="4" name="图片 3"/>
          <p:cNvPicPr>
            <a:picLocks noChangeAspect="1"/>
          </p:cNvPicPr>
          <p:nvPr>
            <p:custDataLst>
              <p:tags r:id="rId6"/>
            </p:custDataLst>
          </p:nvPr>
        </p:nvPicPr>
        <p:blipFill>
          <a:blip r:embed="rId12"/>
          <a:stretch>
            <a:fillRect/>
          </a:stretch>
        </p:blipFill>
        <p:spPr>
          <a:xfrm>
            <a:off x="2494915" y="1562735"/>
            <a:ext cx="7201535" cy="3731895"/>
          </a:xfrm>
          <a:prstGeom prst="rect">
            <a:avLst/>
          </a:prstGeom>
        </p:spPr>
      </p:pic>
      <p:sp>
        <p:nvSpPr>
          <p:cNvPr id="2" name="文本框 1"/>
          <p:cNvSpPr txBox="1"/>
          <p:nvPr>
            <p:custDataLst>
              <p:tags r:id="rId7"/>
            </p:custDataLst>
          </p:nvPr>
        </p:nvSpPr>
        <p:spPr>
          <a:xfrm>
            <a:off x="4600575" y="1127760"/>
            <a:ext cx="2990215" cy="398780"/>
          </a:xfrm>
          <a:prstGeom prst="rect">
            <a:avLst/>
          </a:prstGeom>
          <a:noFill/>
        </p:spPr>
        <p:txBody>
          <a:bodyPr wrap="square" rtlCol="0">
            <a:spAutoFit/>
          </a:bodyPr>
          <a:lstStyle/>
          <a:p>
            <a:pPr algn="ctr"/>
            <a:r>
              <a:rPr lang="en-US" altLang="zh-CN" sz="2000">
                <a:solidFill>
                  <a:schemeClr val="bg1"/>
                </a:solidFill>
                <a:latin typeface="Times New Roman" panose="02020603050405020304" pitchFamily="18" charset="0"/>
                <a:cs typeface="Times New Roman" panose="02020603050405020304" pitchFamily="18" charset="0"/>
              </a:rPr>
              <a:t>Filter by All</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D2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图片 103" descr="D:\H5\名片\PPT\预览图\1.jpg1"/>
          <p:cNvPicPr>
            <a:picLocks noChangeAspect="1"/>
          </p:cNvPicPr>
          <p:nvPr/>
        </p:nvPicPr>
        <p:blipFill>
          <a:blip r:embed="rId11"/>
          <a:srcRect/>
          <a:stretch>
            <a:fillRect/>
          </a:stretch>
        </p:blipFill>
        <p:spPr>
          <a:xfrm>
            <a:off x="0" y="953"/>
            <a:ext cx="12190730" cy="6858000"/>
          </a:xfrm>
          <a:prstGeom prst="rect">
            <a:avLst/>
          </a:prstGeom>
        </p:spPr>
      </p:pic>
      <p:sp>
        <p:nvSpPr>
          <p:cNvPr id="103" name="椭圆 102"/>
          <p:cNvSpPr/>
          <p:nvPr/>
        </p:nvSpPr>
        <p:spPr>
          <a:xfrm>
            <a:off x="0" y="-2722245"/>
            <a:ext cx="2433955" cy="2433955"/>
          </a:xfrm>
          <a:prstGeom prst="ellipse">
            <a:avLst/>
          </a:prstGeom>
          <a:gradFill>
            <a:gsLst>
              <a:gs pos="74000">
                <a:srgbClr val="1D1E32">
                  <a:alpha val="70000"/>
                </a:srgbClr>
              </a:gs>
              <a:gs pos="10000">
                <a:srgbClr val="2C2E46">
                  <a:alpha val="6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0386695" y="4585970"/>
            <a:ext cx="3811270" cy="3811270"/>
          </a:xfrm>
          <a:prstGeom prst="ellipse">
            <a:avLst/>
          </a:prstGeom>
          <a:gradFill>
            <a:gsLst>
              <a:gs pos="79000">
                <a:srgbClr val="1D1E32">
                  <a:alpha val="64000"/>
                </a:srgbClr>
              </a:gs>
              <a:gs pos="11000">
                <a:srgbClr val="2C2E46">
                  <a:alpha val="4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515870" y="1003300"/>
            <a:ext cx="3076575" cy="3076575"/>
          </a:xfrm>
          <a:prstGeom prst="ellipse">
            <a:avLst/>
          </a:prstGeom>
          <a:gradFill>
            <a:gsLst>
              <a:gs pos="70000">
                <a:srgbClr val="1D1E32">
                  <a:alpha val="50000"/>
                </a:srgbClr>
              </a:gs>
              <a:gs pos="19000">
                <a:srgbClr val="2C2E46">
                  <a:alpha val="47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964305" y="-7358380"/>
            <a:ext cx="4354195" cy="4354195"/>
          </a:xfrm>
          <a:prstGeom prst="ellipse">
            <a:avLst/>
          </a:prstGeom>
          <a:gradFill>
            <a:gsLst>
              <a:gs pos="65000">
                <a:srgbClr val="1D1E32">
                  <a:alpha val="82000"/>
                </a:srgbClr>
              </a:gs>
              <a:gs pos="10000">
                <a:srgbClr val="2C2E46">
                  <a:alpha val="6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987425" y="-8537575"/>
            <a:ext cx="6258560" cy="6258560"/>
            <a:chOff x="-12298" y="7867"/>
            <a:chExt cx="17574" cy="17574"/>
          </a:xfrm>
        </p:grpSpPr>
        <p:sp>
          <p:nvSpPr>
            <p:cNvPr id="6" name="椭圆 5"/>
            <p:cNvSpPr/>
            <p:nvPr/>
          </p:nvSpPr>
          <p:spPr>
            <a:xfrm>
              <a:off x="-12298" y="7867"/>
              <a:ext cx="17575" cy="17575"/>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014" y="8151"/>
              <a:ext cx="17008" cy="17008"/>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731" y="8434"/>
              <a:ext cx="16441" cy="16441"/>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447" y="8718"/>
              <a:ext cx="15874" cy="15874"/>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164" y="9001"/>
              <a:ext cx="15307" cy="15307"/>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1363960" y="1835785"/>
            <a:ext cx="3498850" cy="3498850"/>
            <a:chOff x="12895" y="-790"/>
            <a:chExt cx="17574" cy="17574"/>
          </a:xfrm>
        </p:grpSpPr>
        <p:sp>
          <p:nvSpPr>
            <p:cNvPr id="15" name="椭圆 14"/>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6304915" y="1739265"/>
            <a:ext cx="11159490" cy="11159490"/>
            <a:chOff x="-6120" y="1881"/>
            <a:chExt cx="17574" cy="17574"/>
          </a:xfrm>
        </p:grpSpPr>
        <p:sp>
          <p:nvSpPr>
            <p:cNvPr id="37" name="椭圆 36"/>
            <p:cNvSpPr/>
            <p:nvPr/>
          </p:nvSpPr>
          <p:spPr>
            <a:xfrm>
              <a:off x="-6120" y="1881"/>
              <a:ext cx="17575" cy="1757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836" y="2165"/>
              <a:ext cx="17008" cy="1700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553" y="2448"/>
              <a:ext cx="16441" cy="1644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269" y="2732"/>
              <a:ext cx="15874" cy="1587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986" y="3015"/>
              <a:ext cx="15307" cy="15307"/>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4702" y="3299"/>
              <a:ext cx="14740" cy="14740"/>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419" y="3582"/>
              <a:ext cx="14173" cy="14173"/>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135" y="3866"/>
              <a:ext cx="13606" cy="136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3852" y="4149"/>
              <a:ext cx="13039" cy="130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568" y="4433"/>
              <a:ext cx="12472" cy="124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285" y="4716"/>
              <a:ext cx="11906" cy="119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002" y="4999"/>
              <a:ext cx="11339" cy="113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718" y="5283"/>
              <a:ext cx="10772" cy="107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434" y="5567"/>
              <a:ext cx="10205" cy="1020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151" y="5850"/>
              <a:ext cx="9638" cy="963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867" y="6134"/>
              <a:ext cx="9071" cy="907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584" y="6417"/>
              <a:ext cx="8504" cy="850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8348345" y="-5078730"/>
            <a:ext cx="8748395" cy="8748395"/>
            <a:chOff x="-6120" y="1881"/>
            <a:chExt cx="17574" cy="17574"/>
          </a:xfrm>
        </p:grpSpPr>
        <p:sp>
          <p:nvSpPr>
            <p:cNvPr id="61" name="椭圆 60"/>
            <p:cNvSpPr/>
            <p:nvPr/>
          </p:nvSpPr>
          <p:spPr>
            <a:xfrm>
              <a:off x="-6120" y="1881"/>
              <a:ext cx="17575" cy="1757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836" y="2165"/>
              <a:ext cx="17008" cy="1700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5553" y="2448"/>
              <a:ext cx="16441" cy="1644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5269" y="2732"/>
              <a:ext cx="15874" cy="1587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86" y="3015"/>
              <a:ext cx="15307" cy="15307"/>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702" y="3299"/>
              <a:ext cx="14740" cy="14740"/>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4419" y="3582"/>
              <a:ext cx="14173" cy="14173"/>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135" y="3866"/>
              <a:ext cx="13606" cy="136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852" y="4149"/>
              <a:ext cx="13039" cy="130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68" y="4433"/>
              <a:ext cx="12472" cy="124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285" y="4716"/>
              <a:ext cx="11906" cy="119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3002" y="4999"/>
              <a:ext cx="11339" cy="113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2718" y="5283"/>
              <a:ext cx="10772" cy="107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434" y="5567"/>
              <a:ext cx="10205" cy="1020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151" y="5850"/>
              <a:ext cx="9638" cy="963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867" y="6134"/>
              <a:ext cx="9071" cy="907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584" y="6417"/>
              <a:ext cx="8504" cy="850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a:off x="1466850" y="5417185"/>
            <a:ext cx="3942715" cy="3942715"/>
            <a:chOff x="12895" y="-790"/>
            <a:chExt cx="17574" cy="17574"/>
          </a:xfrm>
        </p:grpSpPr>
        <p:sp>
          <p:nvSpPr>
            <p:cNvPr id="91" name="椭圆 90"/>
            <p:cNvSpPr/>
            <p:nvPr/>
          </p:nvSpPr>
          <p:spPr>
            <a:xfrm>
              <a:off x="12895" y="-790"/>
              <a:ext cx="17575" cy="17575"/>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3178" y="-507"/>
              <a:ext cx="17008" cy="17008"/>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3462" y="-223"/>
              <a:ext cx="16441" cy="16441"/>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3745" y="60"/>
              <a:ext cx="15874" cy="15874"/>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4029" y="344"/>
              <a:ext cx="15307" cy="15307"/>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4312" y="627"/>
              <a:ext cx="14740" cy="14740"/>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14596" y="911"/>
              <a:ext cx="14173" cy="14173"/>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14879" y="1194"/>
              <a:ext cx="13606" cy="13606"/>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任意多边形 98"/>
          <p:cNvSpPr/>
          <p:nvPr/>
        </p:nvSpPr>
        <p:spPr>
          <a:xfrm>
            <a:off x="721360" y="5765165"/>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0" name="任意多边形 99"/>
          <p:cNvSpPr/>
          <p:nvPr/>
        </p:nvSpPr>
        <p:spPr>
          <a:xfrm>
            <a:off x="10543540" y="405130"/>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5" name="组合 104"/>
          <p:cNvGrpSpPr/>
          <p:nvPr/>
        </p:nvGrpSpPr>
        <p:grpSpPr>
          <a:xfrm>
            <a:off x="-1376680" y="-2847975"/>
            <a:ext cx="4575175" cy="4575175"/>
            <a:chOff x="12895" y="-790"/>
            <a:chExt cx="17574" cy="17574"/>
          </a:xfrm>
        </p:grpSpPr>
        <p:sp>
          <p:nvSpPr>
            <p:cNvPr id="106" name="椭圆 105"/>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矩形 3"/>
          <p:cNvSpPr>
            <a:spLocks noChangeArrowheads="1"/>
          </p:cNvSpPr>
          <p:nvPr>
            <p:custDataLst>
              <p:tags r:id="rId2"/>
            </p:custDataLst>
          </p:nvPr>
        </p:nvSpPr>
        <p:spPr bwMode="auto">
          <a:xfrm>
            <a:off x="984885" y="130810"/>
            <a:ext cx="369951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defRPr/>
            </a:pPr>
            <a:r>
              <a:rPr lang="en-US" altLang="zh-CN" sz="2800" noProof="0">
                <a:ln>
                  <a:noFill/>
                </a:ln>
                <a:solidFill>
                  <a:schemeClr val="bg1"/>
                </a:solidFill>
                <a:effectLst/>
                <a:uLnTx/>
                <a:uFillTx/>
                <a:latin typeface="Times New Roman" panose="02020603050405020304" pitchFamily="18" charset="0"/>
                <a:ea typeface="+mn-ea"/>
                <a:cs typeface="Times New Roman" panose="02020603050405020304" pitchFamily="18" charset="0"/>
                <a:sym typeface="+mn-lt"/>
              </a:rPr>
              <a:t>Return Rate 11.7% ➡️  20%🚩</a:t>
            </a:r>
            <a:endParaRPr kumimoji="0" lang="en-US" altLang="zh-CN" sz="2800"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sym typeface="+mn-lt"/>
            </a:endParaRPr>
          </a:p>
        </p:txBody>
      </p:sp>
      <p:sp>
        <p:nvSpPr>
          <p:cNvPr id="83" name="矩形 82"/>
          <p:cNvSpPr/>
          <p:nvPr>
            <p:custDataLst>
              <p:tags r:id="rId3"/>
            </p:custDataLst>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4" name="矩形 83"/>
          <p:cNvSpPr/>
          <p:nvPr>
            <p:custDataLst>
              <p:tags r:id="rId4"/>
            </p:custDataLst>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86" name="图片 85" descr="Contoso"/>
          <p:cNvPicPr>
            <a:picLocks noChangeAspect="1"/>
          </p:cNvPicPr>
          <p:nvPr>
            <p:custDataLst>
              <p:tags r:id="rId5"/>
            </p:custDataLst>
          </p:nvPr>
        </p:nvPicPr>
        <p:blipFill>
          <a:blip r:embed="rId12"/>
          <a:stretch>
            <a:fillRect/>
          </a:stretch>
        </p:blipFill>
        <p:spPr>
          <a:xfrm>
            <a:off x="11335385" y="1270"/>
            <a:ext cx="855345" cy="855345"/>
          </a:xfrm>
          <a:prstGeom prst="rect">
            <a:avLst/>
          </a:prstGeom>
        </p:spPr>
      </p:pic>
      <p:pic>
        <p:nvPicPr>
          <p:cNvPr id="3" name="图片 2"/>
          <p:cNvPicPr>
            <a:picLocks noChangeAspect="1"/>
          </p:cNvPicPr>
          <p:nvPr>
            <p:custDataLst>
              <p:tags r:id="rId6"/>
            </p:custDataLst>
          </p:nvPr>
        </p:nvPicPr>
        <p:blipFill>
          <a:blip r:embed="rId13"/>
          <a:stretch>
            <a:fillRect/>
          </a:stretch>
        </p:blipFill>
        <p:spPr>
          <a:xfrm>
            <a:off x="3314700" y="969645"/>
            <a:ext cx="5561965" cy="2707640"/>
          </a:xfrm>
          <a:prstGeom prst="rect">
            <a:avLst/>
          </a:prstGeom>
        </p:spPr>
      </p:pic>
      <p:pic>
        <p:nvPicPr>
          <p:cNvPr id="2" name="图片 1"/>
          <p:cNvPicPr>
            <a:picLocks noChangeAspect="1"/>
          </p:cNvPicPr>
          <p:nvPr>
            <p:custDataLst>
              <p:tags r:id="rId7"/>
            </p:custDataLst>
          </p:nvPr>
        </p:nvPicPr>
        <p:blipFill>
          <a:blip r:embed="rId14"/>
          <a:stretch>
            <a:fillRect/>
          </a:stretch>
        </p:blipFill>
        <p:spPr>
          <a:xfrm>
            <a:off x="6680835" y="3772535"/>
            <a:ext cx="5120640" cy="2754630"/>
          </a:xfrm>
          <a:prstGeom prst="rect">
            <a:avLst/>
          </a:prstGeom>
        </p:spPr>
      </p:pic>
      <p:sp>
        <p:nvSpPr>
          <p:cNvPr id="7" name="文本框 6"/>
          <p:cNvSpPr txBox="1"/>
          <p:nvPr>
            <p:custDataLst>
              <p:tags r:id="rId8"/>
            </p:custDataLst>
          </p:nvPr>
        </p:nvSpPr>
        <p:spPr>
          <a:xfrm>
            <a:off x="619760" y="1844675"/>
            <a:ext cx="1877695" cy="398780"/>
          </a:xfrm>
          <a:prstGeom prst="rect">
            <a:avLst/>
          </a:prstGeom>
          <a:noFill/>
        </p:spPr>
        <p:txBody>
          <a:bodyPr wrap="square" rtlCol="0">
            <a:spAutoFit/>
          </a:bodyPr>
          <a:lstStyle/>
          <a:p>
            <a:r>
              <a:rPr lang="en-US" altLang="zh-CN" sz="2000">
                <a:solidFill>
                  <a:schemeClr val="bg1"/>
                </a:solidFill>
                <a:latin typeface="Times New Roman" panose="02020603050405020304" pitchFamily="18" charset="0"/>
                <a:cs typeface="Times New Roman" panose="02020603050405020304" pitchFamily="18" charset="0"/>
              </a:rPr>
              <a:t>Filter by Oahu</a:t>
            </a:r>
          </a:p>
        </p:txBody>
      </p:sp>
      <p:pic>
        <p:nvPicPr>
          <p:cNvPr id="12" name="图片 11" descr="图表&#10;&#10;已自动生成说明">
            <a:extLst>
              <a:ext uri="{FF2B5EF4-FFF2-40B4-BE49-F238E27FC236}">
                <a16:creationId xmlns:a16="http://schemas.microsoft.com/office/drawing/2014/main" id="{2631076C-C80E-4479-B81A-60352ED9C9A4}"/>
              </a:ext>
            </a:extLst>
          </p:cNvPr>
          <p:cNvPicPr>
            <a:picLocks noChangeAspect="1"/>
          </p:cNvPicPr>
          <p:nvPr/>
        </p:nvPicPr>
        <p:blipFill>
          <a:blip r:embed="rId15"/>
          <a:stretch>
            <a:fillRect/>
          </a:stretch>
        </p:blipFill>
        <p:spPr>
          <a:xfrm>
            <a:off x="620485" y="3775498"/>
            <a:ext cx="4729842" cy="2752333"/>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D2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图片 103" descr="D:\H5\名片\PPT\预览图\1.jpg1"/>
          <p:cNvPicPr>
            <a:picLocks noChangeAspect="1"/>
          </p:cNvPicPr>
          <p:nvPr/>
        </p:nvPicPr>
        <p:blipFill>
          <a:blip r:embed="rId8"/>
          <a:srcRect/>
          <a:stretch>
            <a:fillRect/>
          </a:stretch>
        </p:blipFill>
        <p:spPr>
          <a:xfrm>
            <a:off x="-285750" y="953"/>
            <a:ext cx="12190730" cy="6858000"/>
          </a:xfrm>
          <a:prstGeom prst="rect">
            <a:avLst/>
          </a:prstGeom>
        </p:spPr>
      </p:pic>
      <p:sp>
        <p:nvSpPr>
          <p:cNvPr id="103" name="椭圆 102"/>
          <p:cNvSpPr/>
          <p:nvPr/>
        </p:nvSpPr>
        <p:spPr>
          <a:xfrm>
            <a:off x="0" y="-2722245"/>
            <a:ext cx="2433955" cy="2433955"/>
          </a:xfrm>
          <a:prstGeom prst="ellipse">
            <a:avLst/>
          </a:prstGeom>
          <a:gradFill>
            <a:gsLst>
              <a:gs pos="74000">
                <a:srgbClr val="1D1E32">
                  <a:alpha val="70000"/>
                </a:srgbClr>
              </a:gs>
              <a:gs pos="10000">
                <a:srgbClr val="2C2E46">
                  <a:alpha val="6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0386695" y="4585970"/>
            <a:ext cx="3811270" cy="3811270"/>
          </a:xfrm>
          <a:prstGeom prst="ellipse">
            <a:avLst/>
          </a:prstGeom>
          <a:gradFill>
            <a:gsLst>
              <a:gs pos="79000">
                <a:srgbClr val="1D1E32">
                  <a:alpha val="64000"/>
                </a:srgbClr>
              </a:gs>
              <a:gs pos="11000">
                <a:srgbClr val="2C2E46">
                  <a:alpha val="4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515870" y="1003300"/>
            <a:ext cx="3076575" cy="3076575"/>
          </a:xfrm>
          <a:prstGeom prst="ellipse">
            <a:avLst/>
          </a:prstGeom>
          <a:gradFill>
            <a:gsLst>
              <a:gs pos="70000">
                <a:srgbClr val="1D1E32">
                  <a:alpha val="50000"/>
                </a:srgbClr>
              </a:gs>
              <a:gs pos="19000">
                <a:srgbClr val="2C2E46">
                  <a:alpha val="47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987425" y="-8537575"/>
            <a:ext cx="6258560" cy="6258560"/>
            <a:chOff x="-12298" y="7867"/>
            <a:chExt cx="17574" cy="17574"/>
          </a:xfrm>
        </p:grpSpPr>
        <p:sp>
          <p:nvSpPr>
            <p:cNvPr id="6" name="椭圆 5"/>
            <p:cNvSpPr/>
            <p:nvPr/>
          </p:nvSpPr>
          <p:spPr>
            <a:xfrm>
              <a:off x="-12298" y="7867"/>
              <a:ext cx="17575" cy="17575"/>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014" y="8151"/>
              <a:ext cx="17008" cy="17008"/>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731" y="8434"/>
              <a:ext cx="16441" cy="16441"/>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447" y="8718"/>
              <a:ext cx="15874" cy="15874"/>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164" y="9001"/>
              <a:ext cx="15307" cy="15307"/>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1363960" y="1835785"/>
            <a:ext cx="3498850" cy="3498850"/>
            <a:chOff x="12895" y="-790"/>
            <a:chExt cx="17574" cy="17574"/>
          </a:xfrm>
        </p:grpSpPr>
        <p:sp>
          <p:nvSpPr>
            <p:cNvPr id="15" name="椭圆 14"/>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5941774" y="1721406"/>
            <a:ext cx="11159490" cy="11159490"/>
            <a:chOff x="-6120" y="1881"/>
            <a:chExt cx="17574" cy="17574"/>
          </a:xfrm>
        </p:grpSpPr>
        <p:sp>
          <p:nvSpPr>
            <p:cNvPr id="37" name="椭圆 36"/>
            <p:cNvSpPr/>
            <p:nvPr/>
          </p:nvSpPr>
          <p:spPr>
            <a:xfrm>
              <a:off x="-6120" y="1881"/>
              <a:ext cx="17575" cy="1757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836" y="2165"/>
              <a:ext cx="17008" cy="1700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553" y="2448"/>
              <a:ext cx="16441" cy="1644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269" y="2732"/>
              <a:ext cx="15874" cy="1587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986" y="3015"/>
              <a:ext cx="15307" cy="15307"/>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4702" y="3299"/>
              <a:ext cx="14740" cy="14740"/>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419" y="3582"/>
              <a:ext cx="14173" cy="14173"/>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135" y="3866"/>
              <a:ext cx="13606" cy="136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3852" y="4149"/>
              <a:ext cx="13039" cy="130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568" y="4433"/>
              <a:ext cx="12472" cy="124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285" y="4716"/>
              <a:ext cx="11906" cy="119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002" y="4999"/>
              <a:ext cx="11339" cy="113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718" y="5283"/>
              <a:ext cx="10772" cy="107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434" y="5567"/>
              <a:ext cx="10205" cy="1020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151" y="5850"/>
              <a:ext cx="9638" cy="963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867" y="6134"/>
              <a:ext cx="9071" cy="907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584" y="6417"/>
              <a:ext cx="8504" cy="850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8348345" y="-5078730"/>
            <a:ext cx="8748395" cy="8748395"/>
            <a:chOff x="-6120" y="1881"/>
            <a:chExt cx="17574" cy="17574"/>
          </a:xfrm>
        </p:grpSpPr>
        <p:sp>
          <p:nvSpPr>
            <p:cNvPr id="61" name="椭圆 60"/>
            <p:cNvSpPr/>
            <p:nvPr/>
          </p:nvSpPr>
          <p:spPr>
            <a:xfrm>
              <a:off x="-6120" y="1881"/>
              <a:ext cx="17575" cy="1757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836" y="2165"/>
              <a:ext cx="17008" cy="1700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5553" y="2448"/>
              <a:ext cx="16441" cy="1644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5269" y="2732"/>
              <a:ext cx="15874" cy="1587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86" y="3015"/>
              <a:ext cx="15307" cy="15307"/>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702" y="3299"/>
              <a:ext cx="14740" cy="14740"/>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4419" y="3582"/>
              <a:ext cx="14173" cy="14173"/>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135" y="3866"/>
              <a:ext cx="13606" cy="136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852" y="4149"/>
              <a:ext cx="13039" cy="130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68" y="4433"/>
              <a:ext cx="12472" cy="124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285" y="4716"/>
              <a:ext cx="11906" cy="119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3002" y="4999"/>
              <a:ext cx="11339" cy="113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2718" y="5283"/>
              <a:ext cx="10772" cy="107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434" y="5567"/>
              <a:ext cx="10205" cy="1020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151" y="5850"/>
              <a:ext cx="9638" cy="963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867" y="6134"/>
              <a:ext cx="9071" cy="907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584" y="6417"/>
              <a:ext cx="8504" cy="850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a:off x="984647" y="5417185"/>
            <a:ext cx="3942939" cy="3942939"/>
            <a:chOff x="12895" y="-790"/>
            <a:chExt cx="17575" cy="17575"/>
          </a:xfrm>
        </p:grpSpPr>
        <p:sp>
          <p:nvSpPr>
            <p:cNvPr id="91" name="椭圆 90"/>
            <p:cNvSpPr/>
            <p:nvPr/>
          </p:nvSpPr>
          <p:spPr>
            <a:xfrm>
              <a:off x="12895" y="-790"/>
              <a:ext cx="17575" cy="17575"/>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3178" y="-507"/>
              <a:ext cx="17008" cy="17008"/>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3462" y="-223"/>
              <a:ext cx="16441" cy="16441"/>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3745" y="60"/>
              <a:ext cx="15874" cy="15874"/>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4029" y="344"/>
              <a:ext cx="15307" cy="15307"/>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4312" y="627"/>
              <a:ext cx="14740" cy="14740"/>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14596" y="911"/>
              <a:ext cx="14173" cy="14173"/>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14879" y="1194"/>
              <a:ext cx="13606" cy="13606"/>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任意多边形 98"/>
          <p:cNvSpPr/>
          <p:nvPr/>
        </p:nvSpPr>
        <p:spPr>
          <a:xfrm>
            <a:off x="721360" y="5765165"/>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0" name="任意多边形 99"/>
          <p:cNvSpPr/>
          <p:nvPr/>
        </p:nvSpPr>
        <p:spPr>
          <a:xfrm>
            <a:off x="10543540" y="405130"/>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5" name="组合 104"/>
          <p:cNvGrpSpPr/>
          <p:nvPr/>
        </p:nvGrpSpPr>
        <p:grpSpPr>
          <a:xfrm>
            <a:off x="-1376680" y="-2847975"/>
            <a:ext cx="4575175" cy="4575175"/>
            <a:chOff x="12895" y="-790"/>
            <a:chExt cx="17574" cy="17574"/>
          </a:xfrm>
        </p:grpSpPr>
        <p:sp>
          <p:nvSpPr>
            <p:cNvPr id="106" name="椭圆 105"/>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矩形 3"/>
          <p:cNvSpPr>
            <a:spLocks noChangeArrowheads="1"/>
          </p:cNvSpPr>
          <p:nvPr>
            <p:custDataLst>
              <p:tags r:id="rId2"/>
            </p:custDataLst>
          </p:nvPr>
        </p:nvSpPr>
        <p:spPr bwMode="auto">
          <a:xfrm>
            <a:off x="984885" y="130810"/>
            <a:ext cx="5375910" cy="459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t">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spcBef>
                <a:spcPct val="0"/>
              </a:spcBef>
              <a:buNone/>
              <a:defRPr/>
            </a:pPr>
            <a:r>
              <a:rPr lang="en-US" sz="2800" b="1">
                <a:solidFill>
                  <a:schemeClr val="bg1"/>
                </a:solidFill>
                <a:latin typeface="Times New Roman"/>
                <a:ea typeface="+mn-ea"/>
                <a:cs typeface="Times New Roman"/>
                <a:sym typeface="+mn-lt"/>
              </a:rPr>
              <a:t>Sales per reservation $1416</a:t>
            </a:r>
            <a:r>
              <a:rPr lang="en-US" sz="2000" b="1">
                <a:solidFill>
                  <a:schemeClr val="bg1"/>
                </a:solidFill>
                <a:latin typeface="Comic Sans MS"/>
                <a:ea typeface="+mn-ea"/>
                <a:cs typeface="Times New Roman"/>
                <a:sym typeface="+mn-lt"/>
              </a:rPr>
              <a:t> </a:t>
            </a:r>
            <a:r>
              <a:rPr lang="en-US" sz="2000">
                <a:solidFill>
                  <a:schemeClr val="bg1"/>
                </a:solidFill>
                <a:latin typeface="Arial"/>
                <a:ea typeface="+mn-ea"/>
                <a:cs typeface="Arial"/>
                <a:sym typeface="+mn-lt"/>
              </a:rPr>
              <a:t>➡️</a:t>
            </a:r>
            <a:r>
              <a:rPr lang="en-US" sz="2000" b="1">
                <a:solidFill>
                  <a:schemeClr val="bg1"/>
                </a:solidFill>
                <a:latin typeface="Comic Sans MS"/>
                <a:ea typeface="+mn-ea"/>
                <a:cs typeface="Times New Roman"/>
                <a:sym typeface="+mn-lt"/>
              </a:rPr>
              <a:t> </a:t>
            </a:r>
            <a:r>
              <a:rPr lang="en-US" sz="2800" b="1">
                <a:solidFill>
                  <a:schemeClr val="bg1"/>
                </a:solidFill>
                <a:latin typeface="Times New Roman"/>
                <a:ea typeface="+mn-ea"/>
                <a:cs typeface="Times New Roman"/>
                <a:sym typeface="+mn-lt"/>
              </a:rPr>
              <a:t>$2000</a:t>
            </a:r>
            <a:r>
              <a:rPr lang="en-US" sz="2000">
                <a:solidFill>
                  <a:schemeClr val="bg1"/>
                </a:solidFill>
                <a:latin typeface="Arial"/>
                <a:ea typeface="+mn-ea"/>
                <a:cs typeface="Arial"/>
                <a:sym typeface="+mn-lt"/>
              </a:rPr>
              <a:t>🚩</a:t>
            </a:r>
            <a:endParaRPr lang="zh-CN" altLang="en-US">
              <a:solidFill>
                <a:schemeClr val="bg1"/>
              </a:solidFill>
            </a:endParaRPr>
          </a:p>
        </p:txBody>
      </p:sp>
      <p:sp>
        <p:nvSpPr>
          <p:cNvPr id="83" name="矩形 82"/>
          <p:cNvSpPr/>
          <p:nvPr>
            <p:custDataLst>
              <p:tags r:id="rId3"/>
            </p:custDataLst>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4" name="矩形 83"/>
          <p:cNvSpPr/>
          <p:nvPr>
            <p:custDataLst>
              <p:tags r:id="rId4"/>
            </p:custDataLst>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86" name="图片 85" descr="Contoso"/>
          <p:cNvPicPr>
            <a:picLocks noChangeAspect="1"/>
          </p:cNvPicPr>
          <p:nvPr>
            <p:custDataLst>
              <p:tags r:id="rId5"/>
            </p:custDataLst>
          </p:nvPr>
        </p:nvPicPr>
        <p:blipFill>
          <a:blip r:embed="rId9"/>
          <a:stretch>
            <a:fillRect/>
          </a:stretch>
        </p:blipFill>
        <p:spPr>
          <a:xfrm>
            <a:off x="11335385" y="1270"/>
            <a:ext cx="855345" cy="855345"/>
          </a:xfrm>
          <a:prstGeom prst="rect">
            <a:avLst/>
          </a:prstGeom>
        </p:spPr>
      </p:pic>
      <p:pic>
        <p:nvPicPr>
          <p:cNvPr id="2" name="Picture 1" descr="A graph of sales per reservation&#10;&#10;Description automatically generated">
            <a:extLst>
              <a:ext uri="{FF2B5EF4-FFF2-40B4-BE49-F238E27FC236}">
                <a16:creationId xmlns:a16="http://schemas.microsoft.com/office/drawing/2014/main" id="{4A795F85-2ECC-4F88-D9D3-64199C9EB2D2}"/>
              </a:ext>
            </a:extLst>
          </p:cNvPr>
          <p:cNvPicPr>
            <a:picLocks noChangeAspect="1"/>
          </p:cNvPicPr>
          <p:nvPr/>
        </p:nvPicPr>
        <p:blipFill>
          <a:blip r:embed="rId10"/>
          <a:stretch>
            <a:fillRect/>
          </a:stretch>
        </p:blipFill>
        <p:spPr>
          <a:xfrm>
            <a:off x="2956626" y="1002260"/>
            <a:ext cx="6768699" cy="4272385"/>
          </a:xfrm>
          <a:prstGeom prst="rect">
            <a:avLst/>
          </a:prstGeom>
        </p:spPr>
      </p:pic>
      <p:sp>
        <p:nvSpPr>
          <p:cNvPr id="7" name="TextBox 6">
            <a:extLst>
              <a:ext uri="{FF2B5EF4-FFF2-40B4-BE49-F238E27FC236}">
                <a16:creationId xmlns:a16="http://schemas.microsoft.com/office/drawing/2014/main" id="{426E52E6-7E46-D39E-1704-A6B6D4CD367B}"/>
              </a:ext>
            </a:extLst>
          </p:cNvPr>
          <p:cNvSpPr txBox="1"/>
          <p:nvPr/>
        </p:nvSpPr>
        <p:spPr>
          <a:xfrm>
            <a:off x="3955776" y="5416274"/>
            <a:ext cx="481184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FFFFFF"/>
                </a:solidFill>
                <a:latin typeface="Times New Roman"/>
              </a:rPr>
              <a:t>Oahu has the lowest sales per reservation </a:t>
            </a:r>
            <a:endParaRPr lang="en-GB">
              <a:cs typeface="Arial"/>
            </a:endParaRPr>
          </a:p>
        </p:txBody>
      </p:sp>
    </p:spTree>
    <p:custDataLst>
      <p:tags r:id="rId1"/>
    </p:custDataLst>
    <p:extLst>
      <p:ext uri="{BB962C8B-B14F-4D97-AF65-F5344CB8AC3E}">
        <p14:creationId xmlns:p14="http://schemas.microsoft.com/office/powerpoint/2010/main" val="217411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D2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图片 103" descr="D:\H5\名片\PPT\预览图\1.jpg1"/>
          <p:cNvPicPr>
            <a:picLocks noChangeAspect="1"/>
          </p:cNvPicPr>
          <p:nvPr/>
        </p:nvPicPr>
        <p:blipFill>
          <a:blip r:embed="rId8"/>
          <a:srcRect/>
          <a:stretch>
            <a:fillRect/>
          </a:stretch>
        </p:blipFill>
        <p:spPr>
          <a:xfrm>
            <a:off x="0" y="953"/>
            <a:ext cx="12190730" cy="6858000"/>
          </a:xfrm>
          <a:prstGeom prst="rect">
            <a:avLst/>
          </a:prstGeom>
        </p:spPr>
      </p:pic>
      <p:sp>
        <p:nvSpPr>
          <p:cNvPr id="103" name="椭圆 102"/>
          <p:cNvSpPr/>
          <p:nvPr/>
        </p:nvSpPr>
        <p:spPr>
          <a:xfrm>
            <a:off x="0" y="-2722245"/>
            <a:ext cx="2433955" cy="2433955"/>
          </a:xfrm>
          <a:prstGeom prst="ellipse">
            <a:avLst/>
          </a:prstGeom>
          <a:gradFill>
            <a:gsLst>
              <a:gs pos="74000">
                <a:srgbClr val="1D1E32">
                  <a:alpha val="70000"/>
                </a:srgbClr>
              </a:gs>
              <a:gs pos="10000">
                <a:srgbClr val="2C2E46">
                  <a:alpha val="6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0386695" y="4585970"/>
            <a:ext cx="3811270" cy="3811270"/>
          </a:xfrm>
          <a:prstGeom prst="ellipse">
            <a:avLst/>
          </a:prstGeom>
          <a:gradFill>
            <a:gsLst>
              <a:gs pos="79000">
                <a:srgbClr val="1D1E32">
                  <a:alpha val="64000"/>
                </a:srgbClr>
              </a:gs>
              <a:gs pos="11000">
                <a:srgbClr val="2C2E46">
                  <a:alpha val="4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515870" y="1003300"/>
            <a:ext cx="3076575" cy="3076575"/>
          </a:xfrm>
          <a:prstGeom prst="ellipse">
            <a:avLst/>
          </a:prstGeom>
          <a:gradFill>
            <a:gsLst>
              <a:gs pos="70000">
                <a:srgbClr val="1D1E32">
                  <a:alpha val="50000"/>
                </a:srgbClr>
              </a:gs>
              <a:gs pos="19000">
                <a:srgbClr val="2C2E46">
                  <a:alpha val="47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964305" y="-7358380"/>
            <a:ext cx="4354195" cy="4354195"/>
          </a:xfrm>
          <a:prstGeom prst="ellipse">
            <a:avLst/>
          </a:prstGeom>
          <a:gradFill>
            <a:gsLst>
              <a:gs pos="65000">
                <a:srgbClr val="1D1E32">
                  <a:alpha val="82000"/>
                </a:srgbClr>
              </a:gs>
              <a:gs pos="10000">
                <a:srgbClr val="2C2E46">
                  <a:alpha val="6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987425" y="-8537575"/>
            <a:ext cx="6258560" cy="6258560"/>
            <a:chOff x="-12298" y="7867"/>
            <a:chExt cx="17574" cy="17574"/>
          </a:xfrm>
        </p:grpSpPr>
        <p:sp>
          <p:nvSpPr>
            <p:cNvPr id="6" name="椭圆 5"/>
            <p:cNvSpPr/>
            <p:nvPr/>
          </p:nvSpPr>
          <p:spPr>
            <a:xfrm>
              <a:off x="-12298" y="7867"/>
              <a:ext cx="17575" cy="17575"/>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014" y="8151"/>
              <a:ext cx="17008" cy="17008"/>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731" y="8434"/>
              <a:ext cx="16441" cy="16441"/>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447" y="8718"/>
              <a:ext cx="15874" cy="15874"/>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164" y="9001"/>
              <a:ext cx="15307" cy="15307"/>
            </a:xfrm>
            <a:prstGeom prst="ellipse">
              <a:avLst/>
            </a:prstGeom>
            <a:noFill/>
            <a:ln w="7620">
              <a:gradFill>
                <a:gsLst>
                  <a:gs pos="0">
                    <a:srgbClr val="F7CB8C">
                      <a:alpha val="55000"/>
                    </a:srgbClr>
                  </a:gs>
                  <a:gs pos="100000">
                    <a:srgbClr val="E8AF61">
                      <a:alpha val="39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1363960" y="1835785"/>
            <a:ext cx="3498850" cy="3498850"/>
            <a:chOff x="12895" y="-790"/>
            <a:chExt cx="17574" cy="17574"/>
          </a:xfrm>
        </p:grpSpPr>
        <p:sp>
          <p:nvSpPr>
            <p:cNvPr id="15" name="椭圆 14"/>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6304915" y="1739265"/>
            <a:ext cx="11159490" cy="11159490"/>
            <a:chOff x="-6120" y="1881"/>
            <a:chExt cx="17574" cy="17574"/>
          </a:xfrm>
        </p:grpSpPr>
        <p:sp>
          <p:nvSpPr>
            <p:cNvPr id="37" name="椭圆 36"/>
            <p:cNvSpPr/>
            <p:nvPr/>
          </p:nvSpPr>
          <p:spPr>
            <a:xfrm>
              <a:off x="-6120" y="1881"/>
              <a:ext cx="17575" cy="1757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836" y="2165"/>
              <a:ext cx="17008" cy="1700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553" y="2448"/>
              <a:ext cx="16441" cy="1644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269" y="2732"/>
              <a:ext cx="15874" cy="1587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986" y="3015"/>
              <a:ext cx="15307" cy="15307"/>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4702" y="3299"/>
              <a:ext cx="14740" cy="14740"/>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419" y="3582"/>
              <a:ext cx="14173" cy="14173"/>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135" y="3866"/>
              <a:ext cx="13606" cy="136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3852" y="4149"/>
              <a:ext cx="13039" cy="130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568" y="4433"/>
              <a:ext cx="12472" cy="124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285" y="4716"/>
              <a:ext cx="11906" cy="11906"/>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002" y="4999"/>
              <a:ext cx="11339" cy="11339"/>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718" y="5283"/>
              <a:ext cx="10772" cy="10772"/>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434" y="5567"/>
              <a:ext cx="10205" cy="10205"/>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2151" y="5850"/>
              <a:ext cx="9638" cy="9638"/>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867" y="6134"/>
              <a:ext cx="9071" cy="9071"/>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584" y="6417"/>
              <a:ext cx="8504" cy="8504"/>
            </a:xfrm>
            <a:prstGeom prst="ellipse">
              <a:avLst/>
            </a:prstGeom>
            <a:noFill/>
            <a:ln w="7620">
              <a:solidFill>
                <a:srgbClr val="E8AF61">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8348345" y="-5078730"/>
            <a:ext cx="8748395" cy="8748395"/>
            <a:chOff x="-6120" y="1881"/>
            <a:chExt cx="17574" cy="17574"/>
          </a:xfrm>
        </p:grpSpPr>
        <p:sp>
          <p:nvSpPr>
            <p:cNvPr id="61" name="椭圆 60"/>
            <p:cNvSpPr/>
            <p:nvPr/>
          </p:nvSpPr>
          <p:spPr>
            <a:xfrm>
              <a:off x="-6120" y="1881"/>
              <a:ext cx="17575" cy="1757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5836" y="2165"/>
              <a:ext cx="17008" cy="1700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5553" y="2448"/>
              <a:ext cx="16441" cy="1644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5269" y="2732"/>
              <a:ext cx="15874" cy="1587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86" y="3015"/>
              <a:ext cx="15307" cy="15307"/>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4702" y="3299"/>
              <a:ext cx="14740" cy="14740"/>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4419" y="3582"/>
              <a:ext cx="14173" cy="14173"/>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135" y="3866"/>
              <a:ext cx="13606" cy="136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852" y="4149"/>
              <a:ext cx="13039" cy="130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568" y="4433"/>
              <a:ext cx="12472" cy="124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285" y="4716"/>
              <a:ext cx="11906" cy="11906"/>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3002" y="4999"/>
              <a:ext cx="11339" cy="11339"/>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2718" y="5283"/>
              <a:ext cx="10772" cy="10772"/>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434" y="5567"/>
              <a:ext cx="10205" cy="10205"/>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151" y="5850"/>
              <a:ext cx="9638" cy="9638"/>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867" y="6134"/>
              <a:ext cx="9071" cy="9071"/>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584" y="6417"/>
              <a:ext cx="8504" cy="8504"/>
            </a:xfrm>
            <a:prstGeom prst="ellipse">
              <a:avLst/>
            </a:prstGeom>
            <a:noFill/>
            <a:ln w="7620">
              <a:solidFill>
                <a:srgbClr val="E8AF61">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a:off x="1466850" y="5417185"/>
            <a:ext cx="3942715" cy="3942715"/>
            <a:chOff x="12895" y="-790"/>
            <a:chExt cx="17574" cy="17574"/>
          </a:xfrm>
        </p:grpSpPr>
        <p:sp>
          <p:nvSpPr>
            <p:cNvPr id="91" name="椭圆 90"/>
            <p:cNvSpPr/>
            <p:nvPr/>
          </p:nvSpPr>
          <p:spPr>
            <a:xfrm>
              <a:off x="12895" y="-790"/>
              <a:ext cx="17575" cy="17575"/>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13178" y="-507"/>
              <a:ext cx="17008" cy="17008"/>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3462" y="-223"/>
              <a:ext cx="16441" cy="16441"/>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3745" y="60"/>
              <a:ext cx="15874" cy="15874"/>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4029" y="344"/>
              <a:ext cx="15307" cy="15307"/>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4312" y="627"/>
              <a:ext cx="14740" cy="14740"/>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14596" y="911"/>
              <a:ext cx="14173" cy="14173"/>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14879" y="1194"/>
              <a:ext cx="13606" cy="13606"/>
            </a:xfrm>
            <a:prstGeom prst="ellipse">
              <a:avLst/>
            </a:prstGeom>
            <a:noFill/>
            <a:ln w="7620">
              <a:gradFill>
                <a:gsLst>
                  <a:gs pos="0">
                    <a:srgbClr val="F7CB8C">
                      <a:alpha val="51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任意多边形 98"/>
          <p:cNvSpPr/>
          <p:nvPr/>
        </p:nvSpPr>
        <p:spPr>
          <a:xfrm>
            <a:off x="721360" y="5765165"/>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0" name="任意多边形 99"/>
          <p:cNvSpPr/>
          <p:nvPr/>
        </p:nvSpPr>
        <p:spPr>
          <a:xfrm>
            <a:off x="10543540" y="405130"/>
            <a:ext cx="1102360" cy="42799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85" h="3711">
                <a:moveTo>
                  <a:pt x="9366" y="3273"/>
                </a:moveTo>
                <a:cubicBezTo>
                  <a:pt x="9486" y="3273"/>
                  <a:pt x="9585" y="3372"/>
                  <a:pt x="9585" y="3493"/>
                </a:cubicBezTo>
                <a:cubicBezTo>
                  <a:pt x="9585" y="3613"/>
                  <a:pt x="9486" y="3711"/>
                  <a:pt x="9366" y="3711"/>
                </a:cubicBezTo>
                <a:cubicBezTo>
                  <a:pt x="9245" y="3711"/>
                  <a:pt x="9147" y="3613"/>
                  <a:pt x="9147" y="3493"/>
                </a:cubicBezTo>
                <a:cubicBezTo>
                  <a:pt x="9147" y="3372"/>
                  <a:pt x="9245" y="3273"/>
                  <a:pt x="9366" y="3273"/>
                </a:cubicBezTo>
                <a:close/>
                <a:moveTo>
                  <a:pt x="8060" y="3273"/>
                </a:moveTo>
                <a:cubicBezTo>
                  <a:pt x="8180" y="3273"/>
                  <a:pt x="8278" y="3372"/>
                  <a:pt x="8278" y="3493"/>
                </a:cubicBezTo>
                <a:cubicBezTo>
                  <a:pt x="8278" y="3613"/>
                  <a:pt x="8180" y="3711"/>
                  <a:pt x="8060" y="3711"/>
                </a:cubicBezTo>
                <a:cubicBezTo>
                  <a:pt x="7939" y="3711"/>
                  <a:pt x="7840" y="3613"/>
                  <a:pt x="7840" y="3493"/>
                </a:cubicBezTo>
                <a:cubicBezTo>
                  <a:pt x="7840" y="3372"/>
                  <a:pt x="7939" y="3273"/>
                  <a:pt x="8060" y="3273"/>
                </a:cubicBezTo>
                <a:close/>
                <a:moveTo>
                  <a:pt x="6753" y="3273"/>
                </a:moveTo>
                <a:cubicBezTo>
                  <a:pt x="6873" y="3273"/>
                  <a:pt x="6972" y="3372"/>
                  <a:pt x="6972" y="3493"/>
                </a:cubicBezTo>
                <a:cubicBezTo>
                  <a:pt x="6972" y="3613"/>
                  <a:pt x="6873" y="3711"/>
                  <a:pt x="6753" y="3711"/>
                </a:cubicBezTo>
                <a:cubicBezTo>
                  <a:pt x="6632" y="3711"/>
                  <a:pt x="6533" y="3613"/>
                  <a:pt x="6533" y="3493"/>
                </a:cubicBezTo>
                <a:cubicBezTo>
                  <a:pt x="6533" y="3372"/>
                  <a:pt x="6632" y="3273"/>
                  <a:pt x="6753" y="3273"/>
                </a:cubicBezTo>
                <a:close/>
                <a:moveTo>
                  <a:pt x="5446" y="3273"/>
                </a:moveTo>
                <a:cubicBezTo>
                  <a:pt x="5566" y="3273"/>
                  <a:pt x="5665" y="3372"/>
                  <a:pt x="5665" y="3493"/>
                </a:cubicBezTo>
                <a:cubicBezTo>
                  <a:pt x="5665" y="3613"/>
                  <a:pt x="5566" y="3711"/>
                  <a:pt x="5446" y="3711"/>
                </a:cubicBezTo>
                <a:cubicBezTo>
                  <a:pt x="5325" y="3711"/>
                  <a:pt x="5227" y="3613"/>
                  <a:pt x="5227" y="3493"/>
                </a:cubicBezTo>
                <a:cubicBezTo>
                  <a:pt x="5227" y="3372"/>
                  <a:pt x="5325" y="3273"/>
                  <a:pt x="5446" y="3273"/>
                </a:cubicBezTo>
                <a:close/>
                <a:moveTo>
                  <a:pt x="4140" y="3273"/>
                </a:moveTo>
                <a:cubicBezTo>
                  <a:pt x="4260" y="3273"/>
                  <a:pt x="4358" y="3372"/>
                  <a:pt x="4358" y="3493"/>
                </a:cubicBezTo>
                <a:cubicBezTo>
                  <a:pt x="4358" y="3613"/>
                  <a:pt x="4260" y="3711"/>
                  <a:pt x="4140" y="3711"/>
                </a:cubicBezTo>
                <a:cubicBezTo>
                  <a:pt x="4019" y="3711"/>
                  <a:pt x="3920" y="3613"/>
                  <a:pt x="3920" y="3493"/>
                </a:cubicBezTo>
                <a:cubicBezTo>
                  <a:pt x="3920" y="3372"/>
                  <a:pt x="4019" y="3273"/>
                  <a:pt x="4140" y="3273"/>
                </a:cubicBezTo>
                <a:close/>
                <a:moveTo>
                  <a:pt x="2833" y="3273"/>
                </a:moveTo>
                <a:cubicBezTo>
                  <a:pt x="2953" y="3273"/>
                  <a:pt x="3052" y="3372"/>
                  <a:pt x="3052" y="3493"/>
                </a:cubicBezTo>
                <a:cubicBezTo>
                  <a:pt x="3052" y="3613"/>
                  <a:pt x="2953" y="3711"/>
                  <a:pt x="2833" y="3711"/>
                </a:cubicBezTo>
                <a:cubicBezTo>
                  <a:pt x="2712" y="3711"/>
                  <a:pt x="2613" y="3613"/>
                  <a:pt x="2613" y="3493"/>
                </a:cubicBezTo>
                <a:cubicBezTo>
                  <a:pt x="2613" y="3372"/>
                  <a:pt x="2712" y="3273"/>
                  <a:pt x="2833" y="3273"/>
                </a:cubicBezTo>
                <a:close/>
                <a:moveTo>
                  <a:pt x="1526" y="3273"/>
                </a:moveTo>
                <a:cubicBezTo>
                  <a:pt x="1646" y="3273"/>
                  <a:pt x="1745" y="3372"/>
                  <a:pt x="1745" y="3493"/>
                </a:cubicBezTo>
                <a:cubicBezTo>
                  <a:pt x="1745" y="3613"/>
                  <a:pt x="1646" y="3711"/>
                  <a:pt x="1526" y="3711"/>
                </a:cubicBezTo>
                <a:cubicBezTo>
                  <a:pt x="1405" y="3711"/>
                  <a:pt x="1307" y="3613"/>
                  <a:pt x="1307" y="3493"/>
                </a:cubicBezTo>
                <a:cubicBezTo>
                  <a:pt x="1307" y="3372"/>
                  <a:pt x="1405" y="3273"/>
                  <a:pt x="1526" y="3273"/>
                </a:cubicBezTo>
                <a:close/>
                <a:moveTo>
                  <a:pt x="220" y="3273"/>
                </a:moveTo>
                <a:cubicBezTo>
                  <a:pt x="340" y="3273"/>
                  <a:pt x="438" y="3372"/>
                  <a:pt x="438" y="3493"/>
                </a:cubicBezTo>
                <a:cubicBezTo>
                  <a:pt x="438" y="3613"/>
                  <a:pt x="340" y="3711"/>
                  <a:pt x="220" y="3711"/>
                </a:cubicBezTo>
                <a:cubicBezTo>
                  <a:pt x="99" y="3711"/>
                  <a:pt x="0" y="3613"/>
                  <a:pt x="0" y="3493"/>
                </a:cubicBezTo>
                <a:cubicBezTo>
                  <a:pt x="0" y="3372"/>
                  <a:pt x="99" y="3273"/>
                  <a:pt x="220" y="3273"/>
                </a:cubicBezTo>
                <a:close/>
                <a:moveTo>
                  <a:pt x="9366" y="2182"/>
                </a:moveTo>
                <a:cubicBezTo>
                  <a:pt x="9486" y="2182"/>
                  <a:pt x="9585" y="2281"/>
                  <a:pt x="9585" y="2402"/>
                </a:cubicBezTo>
                <a:cubicBezTo>
                  <a:pt x="9585" y="2522"/>
                  <a:pt x="9486" y="2620"/>
                  <a:pt x="9366" y="2620"/>
                </a:cubicBezTo>
                <a:cubicBezTo>
                  <a:pt x="9245" y="2620"/>
                  <a:pt x="9147" y="2522"/>
                  <a:pt x="9147" y="2402"/>
                </a:cubicBezTo>
                <a:cubicBezTo>
                  <a:pt x="9147" y="2281"/>
                  <a:pt x="9245" y="2182"/>
                  <a:pt x="9366" y="2182"/>
                </a:cubicBezTo>
                <a:close/>
                <a:moveTo>
                  <a:pt x="8060" y="2182"/>
                </a:moveTo>
                <a:cubicBezTo>
                  <a:pt x="8180" y="2182"/>
                  <a:pt x="8278" y="2281"/>
                  <a:pt x="8278" y="2402"/>
                </a:cubicBezTo>
                <a:cubicBezTo>
                  <a:pt x="8278" y="2522"/>
                  <a:pt x="8180" y="2620"/>
                  <a:pt x="8060" y="2620"/>
                </a:cubicBezTo>
                <a:cubicBezTo>
                  <a:pt x="7939" y="2620"/>
                  <a:pt x="7840" y="2522"/>
                  <a:pt x="7840" y="2402"/>
                </a:cubicBezTo>
                <a:cubicBezTo>
                  <a:pt x="7840" y="2281"/>
                  <a:pt x="7939" y="2182"/>
                  <a:pt x="8060" y="2182"/>
                </a:cubicBezTo>
                <a:close/>
                <a:moveTo>
                  <a:pt x="6753" y="2182"/>
                </a:moveTo>
                <a:cubicBezTo>
                  <a:pt x="6873" y="2182"/>
                  <a:pt x="6972" y="2281"/>
                  <a:pt x="6972" y="2402"/>
                </a:cubicBezTo>
                <a:cubicBezTo>
                  <a:pt x="6972" y="2522"/>
                  <a:pt x="6873" y="2620"/>
                  <a:pt x="6753" y="2620"/>
                </a:cubicBezTo>
                <a:cubicBezTo>
                  <a:pt x="6632" y="2620"/>
                  <a:pt x="6533" y="2522"/>
                  <a:pt x="6533" y="2402"/>
                </a:cubicBezTo>
                <a:cubicBezTo>
                  <a:pt x="6533" y="2281"/>
                  <a:pt x="6632" y="2182"/>
                  <a:pt x="6753" y="2182"/>
                </a:cubicBezTo>
                <a:close/>
                <a:moveTo>
                  <a:pt x="5446" y="2182"/>
                </a:moveTo>
                <a:cubicBezTo>
                  <a:pt x="5566" y="2182"/>
                  <a:pt x="5665" y="2281"/>
                  <a:pt x="5665" y="2402"/>
                </a:cubicBezTo>
                <a:cubicBezTo>
                  <a:pt x="5665" y="2522"/>
                  <a:pt x="5566" y="2620"/>
                  <a:pt x="5446" y="2620"/>
                </a:cubicBezTo>
                <a:cubicBezTo>
                  <a:pt x="5325" y="2620"/>
                  <a:pt x="5227" y="2522"/>
                  <a:pt x="5227" y="2402"/>
                </a:cubicBezTo>
                <a:cubicBezTo>
                  <a:pt x="5227" y="2281"/>
                  <a:pt x="5325" y="2182"/>
                  <a:pt x="5446" y="2182"/>
                </a:cubicBezTo>
                <a:close/>
                <a:moveTo>
                  <a:pt x="4140" y="2182"/>
                </a:moveTo>
                <a:cubicBezTo>
                  <a:pt x="4260" y="2182"/>
                  <a:pt x="4358" y="2281"/>
                  <a:pt x="4358" y="2402"/>
                </a:cubicBezTo>
                <a:cubicBezTo>
                  <a:pt x="4358" y="2522"/>
                  <a:pt x="4260" y="2620"/>
                  <a:pt x="4140" y="2620"/>
                </a:cubicBezTo>
                <a:cubicBezTo>
                  <a:pt x="4019" y="2620"/>
                  <a:pt x="3920" y="2522"/>
                  <a:pt x="3920" y="2402"/>
                </a:cubicBezTo>
                <a:cubicBezTo>
                  <a:pt x="3920" y="2281"/>
                  <a:pt x="4019" y="2182"/>
                  <a:pt x="4140" y="2182"/>
                </a:cubicBezTo>
                <a:close/>
                <a:moveTo>
                  <a:pt x="2833" y="2182"/>
                </a:moveTo>
                <a:cubicBezTo>
                  <a:pt x="2953" y="2182"/>
                  <a:pt x="3052" y="2281"/>
                  <a:pt x="3052" y="2402"/>
                </a:cubicBezTo>
                <a:cubicBezTo>
                  <a:pt x="3052" y="2522"/>
                  <a:pt x="2953" y="2620"/>
                  <a:pt x="2833" y="2620"/>
                </a:cubicBezTo>
                <a:cubicBezTo>
                  <a:pt x="2712" y="2620"/>
                  <a:pt x="2613" y="2522"/>
                  <a:pt x="2613" y="2402"/>
                </a:cubicBezTo>
                <a:cubicBezTo>
                  <a:pt x="2613" y="2281"/>
                  <a:pt x="2712" y="2182"/>
                  <a:pt x="2833" y="2182"/>
                </a:cubicBezTo>
                <a:close/>
                <a:moveTo>
                  <a:pt x="1526" y="2182"/>
                </a:moveTo>
                <a:cubicBezTo>
                  <a:pt x="1646" y="2182"/>
                  <a:pt x="1745" y="2281"/>
                  <a:pt x="1745" y="2402"/>
                </a:cubicBezTo>
                <a:cubicBezTo>
                  <a:pt x="1745" y="2522"/>
                  <a:pt x="1646" y="2620"/>
                  <a:pt x="1526" y="2620"/>
                </a:cubicBezTo>
                <a:cubicBezTo>
                  <a:pt x="1405" y="2620"/>
                  <a:pt x="1307" y="2522"/>
                  <a:pt x="1307" y="2402"/>
                </a:cubicBezTo>
                <a:cubicBezTo>
                  <a:pt x="1307" y="2281"/>
                  <a:pt x="1405" y="2182"/>
                  <a:pt x="1526" y="2182"/>
                </a:cubicBezTo>
                <a:close/>
                <a:moveTo>
                  <a:pt x="220" y="2182"/>
                </a:moveTo>
                <a:cubicBezTo>
                  <a:pt x="340" y="2182"/>
                  <a:pt x="438" y="2281"/>
                  <a:pt x="438" y="2402"/>
                </a:cubicBezTo>
                <a:cubicBezTo>
                  <a:pt x="438" y="2522"/>
                  <a:pt x="340" y="2620"/>
                  <a:pt x="220" y="2620"/>
                </a:cubicBezTo>
                <a:cubicBezTo>
                  <a:pt x="99" y="2620"/>
                  <a:pt x="0" y="2522"/>
                  <a:pt x="0" y="2402"/>
                </a:cubicBezTo>
                <a:cubicBezTo>
                  <a:pt x="0" y="2281"/>
                  <a:pt x="99" y="2182"/>
                  <a:pt x="220" y="2182"/>
                </a:cubicBezTo>
                <a:close/>
                <a:moveTo>
                  <a:pt x="9366" y="1091"/>
                </a:moveTo>
                <a:cubicBezTo>
                  <a:pt x="9486" y="1091"/>
                  <a:pt x="9585" y="1190"/>
                  <a:pt x="9585" y="1311"/>
                </a:cubicBezTo>
                <a:cubicBezTo>
                  <a:pt x="9585" y="1431"/>
                  <a:pt x="9486" y="1529"/>
                  <a:pt x="9366" y="1529"/>
                </a:cubicBezTo>
                <a:cubicBezTo>
                  <a:pt x="9245" y="1529"/>
                  <a:pt x="9147" y="1431"/>
                  <a:pt x="9147" y="1311"/>
                </a:cubicBezTo>
                <a:cubicBezTo>
                  <a:pt x="9147" y="1190"/>
                  <a:pt x="9245" y="1091"/>
                  <a:pt x="9366" y="1091"/>
                </a:cubicBezTo>
                <a:close/>
                <a:moveTo>
                  <a:pt x="8060" y="1091"/>
                </a:moveTo>
                <a:cubicBezTo>
                  <a:pt x="8180" y="1091"/>
                  <a:pt x="8278" y="1190"/>
                  <a:pt x="8278" y="1311"/>
                </a:cubicBezTo>
                <a:cubicBezTo>
                  <a:pt x="8278" y="1431"/>
                  <a:pt x="8180" y="1529"/>
                  <a:pt x="8060" y="1529"/>
                </a:cubicBezTo>
                <a:cubicBezTo>
                  <a:pt x="7939" y="1529"/>
                  <a:pt x="7840" y="1431"/>
                  <a:pt x="7840" y="1311"/>
                </a:cubicBezTo>
                <a:cubicBezTo>
                  <a:pt x="7840" y="1190"/>
                  <a:pt x="7939" y="1091"/>
                  <a:pt x="8060" y="1091"/>
                </a:cubicBezTo>
                <a:close/>
                <a:moveTo>
                  <a:pt x="6753" y="1091"/>
                </a:moveTo>
                <a:cubicBezTo>
                  <a:pt x="6873" y="1091"/>
                  <a:pt x="6972" y="1190"/>
                  <a:pt x="6972" y="1311"/>
                </a:cubicBezTo>
                <a:cubicBezTo>
                  <a:pt x="6972" y="1431"/>
                  <a:pt x="6873" y="1529"/>
                  <a:pt x="6753" y="1529"/>
                </a:cubicBezTo>
                <a:cubicBezTo>
                  <a:pt x="6632" y="1529"/>
                  <a:pt x="6533" y="1431"/>
                  <a:pt x="6533" y="1311"/>
                </a:cubicBezTo>
                <a:cubicBezTo>
                  <a:pt x="6533" y="1190"/>
                  <a:pt x="6632" y="1091"/>
                  <a:pt x="6753" y="1091"/>
                </a:cubicBezTo>
                <a:close/>
                <a:moveTo>
                  <a:pt x="5446" y="1091"/>
                </a:moveTo>
                <a:cubicBezTo>
                  <a:pt x="5566" y="1091"/>
                  <a:pt x="5665" y="1190"/>
                  <a:pt x="5665" y="1311"/>
                </a:cubicBezTo>
                <a:cubicBezTo>
                  <a:pt x="5665" y="1431"/>
                  <a:pt x="5566" y="1529"/>
                  <a:pt x="5446" y="1529"/>
                </a:cubicBezTo>
                <a:cubicBezTo>
                  <a:pt x="5325" y="1529"/>
                  <a:pt x="5227" y="1431"/>
                  <a:pt x="5227" y="1311"/>
                </a:cubicBezTo>
                <a:cubicBezTo>
                  <a:pt x="5227" y="1190"/>
                  <a:pt x="5325" y="1091"/>
                  <a:pt x="5446" y="1091"/>
                </a:cubicBezTo>
                <a:close/>
                <a:moveTo>
                  <a:pt x="4140" y="1091"/>
                </a:moveTo>
                <a:cubicBezTo>
                  <a:pt x="4260" y="1091"/>
                  <a:pt x="4358" y="1190"/>
                  <a:pt x="4358" y="1311"/>
                </a:cubicBezTo>
                <a:cubicBezTo>
                  <a:pt x="4358" y="1431"/>
                  <a:pt x="4260" y="1529"/>
                  <a:pt x="4140" y="1529"/>
                </a:cubicBezTo>
                <a:cubicBezTo>
                  <a:pt x="4019" y="1529"/>
                  <a:pt x="3920" y="1431"/>
                  <a:pt x="3920" y="1311"/>
                </a:cubicBezTo>
                <a:cubicBezTo>
                  <a:pt x="3920" y="1190"/>
                  <a:pt x="4019" y="1091"/>
                  <a:pt x="4140" y="1091"/>
                </a:cubicBezTo>
                <a:close/>
                <a:moveTo>
                  <a:pt x="2833" y="1091"/>
                </a:moveTo>
                <a:cubicBezTo>
                  <a:pt x="2953" y="1091"/>
                  <a:pt x="3052" y="1190"/>
                  <a:pt x="3052" y="1311"/>
                </a:cubicBezTo>
                <a:cubicBezTo>
                  <a:pt x="3052" y="1431"/>
                  <a:pt x="2953" y="1529"/>
                  <a:pt x="2833" y="1529"/>
                </a:cubicBezTo>
                <a:cubicBezTo>
                  <a:pt x="2712" y="1529"/>
                  <a:pt x="2613" y="1431"/>
                  <a:pt x="2613" y="1311"/>
                </a:cubicBezTo>
                <a:cubicBezTo>
                  <a:pt x="2613" y="1190"/>
                  <a:pt x="2712" y="1091"/>
                  <a:pt x="2833" y="1091"/>
                </a:cubicBezTo>
                <a:close/>
                <a:moveTo>
                  <a:pt x="1526" y="1091"/>
                </a:moveTo>
                <a:cubicBezTo>
                  <a:pt x="1646" y="1091"/>
                  <a:pt x="1745" y="1190"/>
                  <a:pt x="1745" y="1311"/>
                </a:cubicBezTo>
                <a:cubicBezTo>
                  <a:pt x="1745" y="1431"/>
                  <a:pt x="1646" y="1529"/>
                  <a:pt x="1526" y="1529"/>
                </a:cubicBezTo>
                <a:cubicBezTo>
                  <a:pt x="1405" y="1529"/>
                  <a:pt x="1307" y="1431"/>
                  <a:pt x="1307" y="1311"/>
                </a:cubicBezTo>
                <a:cubicBezTo>
                  <a:pt x="1307" y="1190"/>
                  <a:pt x="1405" y="1091"/>
                  <a:pt x="1526" y="1091"/>
                </a:cubicBezTo>
                <a:close/>
                <a:moveTo>
                  <a:pt x="220" y="1091"/>
                </a:moveTo>
                <a:cubicBezTo>
                  <a:pt x="340" y="1091"/>
                  <a:pt x="438" y="1190"/>
                  <a:pt x="438" y="1311"/>
                </a:cubicBezTo>
                <a:cubicBezTo>
                  <a:pt x="438" y="1431"/>
                  <a:pt x="340" y="1529"/>
                  <a:pt x="220" y="1529"/>
                </a:cubicBezTo>
                <a:cubicBezTo>
                  <a:pt x="99" y="1529"/>
                  <a:pt x="0" y="1431"/>
                  <a:pt x="0" y="1311"/>
                </a:cubicBezTo>
                <a:cubicBezTo>
                  <a:pt x="0" y="1190"/>
                  <a:pt x="99" y="1091"/>
                  <a:pt x="220" y="1091"/>
                </a:cubicBezTo>
                <a:close/>
                <a:moveTo>
                  <a:pt x="9366" y="0"/>
                </a:moveTo>
                <a:cubicBezTo>
                  <a:pt x="9486" y="0"/>
                  <a:pt x="9585" y="99"/>
                  <a:pt x="9585" y="220"/>
                </a:cubicBezTo>
                <a:cubicBezTo>
                  <a:pt x="9585" y="340"/>
                  <a:pt x="9486" y="438"/>
                  <a:pt x="9366" y="438"/>
                </a:cubicBezTo>
                <a:cubicBezTo>
                  <a:pt x="9245" y="438"/>
                  <a:pt x="9147" y="340"/>
                  <a:pt x="9147" y="220"/>
                </a:cubicBezTo>
                <a:cubicBezTo>
                  <a:pt x="9147" y="99"/>
                  <a:pt x="9245" y="0"/>
                  <a:pt x="9366" y="0"/>
                </a:cubicBezTo>
                <a:close/>
                <a:moveTo>
                  <a:pt x="8060" y="0"/>
                </a:moveTo>
                <a:cubicBezTo>
                  <a:pt x="8180" y="0"/>
                  <a:pt x="8278" y="99"/>
                  <a:pt x="8278" y="220"/>
                </a:cubicBezTo>
                <a:cubicBezTo>
                  <a:pt x="8278" y="340"/>
                  <a:pt x="8180" y="438"/>
                  <a:pt x="8060" y="438"/>
                </a:cubicBezTo>
                <a:cubicBezTo>
                  <a:pt x="7939" y="438"/>
                  <a:pt x="7840" y="340"/>
                  <a:pt x="7840" y="220"/>
                </a:cubicBezTo>
                <a:cubicBezTo>
                  <a:pt x="7840" y="99"/>
                  <a:pt x="7939" y="0"/>
                  <a:pt x="8060" y="0"/>
                </a:cubicBezTo>
                <a:close/>
                <a:moveTo>
                  <a:pt x="6753" y="0"/>
                </a:moveTo>
                <a:cubicBezTo>
                  <a:pt x="6873" y="0"/>
                  <a:pt x="6972" y="99"/>
                  <a:pt x="6972" y="220"/>
                </a:cubicBezTo>
                <a:cubicBezTo>
                  <a:pt x="6972" y="340"/>
                  <a:pt x="6873" y="438"/>
                  <a:pt x="6753" y="438"/>
                </a:cubicBezTo>
                <a:cubicBezTo>
                  <a:pt x="6632" y="438"/>
                  <a:pt x="6533" y="340"/>
                  <a:pt x="6533" y="220"/>
                </a:cubicBezTo>
                <a:cubicBezTo>
                  <a:pt x="6533" y="99"/>
                  <a:pt x="6632" y="0"/>
                  <a:pt x="6753" y="0"/>
                </a:cubicBezTo>
                <a:close/>
                <a:moveTo>
                  <a:pt x="5446" y="0"/>
                </a:moveTo>
                <a:cubicBezTo>
                  <a:pt x="5566" y="0"/>
                  <a:pt x="5665" y="99"/>
                  <a:pt x="5665" y="220"/>
                </a:cubicBezTo>
                <a:cubicBezTo>
                  <a:pt x="5665" y="340"/>
                  <a:pt x="5566" y="438"/>
                  <a:pt x="5446" y="438"/>
                </a:cubicBezTo>
                <a:cubicBezTo>
                  <a:pt x="5325" y="438"/>
                  <a:pt x="5227" y="340"/>
                  <a:pt x="5227" y="220"/>
                </a:cubicBezTo>
                <a:cubicBezTo>
                  <a:pt x="5227" y="99"/>
                  <a:pt x="5325" y="0"/>
                  <a:pt x="5446" y="0"/>
                </a:cubicBezTo>
                <a:close/>
                <a:moveTo>
                  <a:pt x="4140" y="0"/>
                </a:moveTo>
                <a:cubicBezTo>
                  <a:pt x="4260" y="0"/>
                  <a:pt x="4358" y="99"/>
                  <a:pt x="4358" y="220"/>
                </a:cubicBezTo>
                <a:cubicBezTo>
                  <a:pt x="4358" y="340"/>
                  <a:pt x="4260" y="438"/>
                  <a:pt x="4140" y="438"/>
                </a:cubicBezTo>
                <a:cubicBezTo>
                  <a:pt x="4019" y="438"/>
                  <a:pt x="3920" y="340"/>
                  <a:pt x="3920" y="220"/>
                </a:cubicBezTo>
                <a:cubicBezTo>
                  <a:pt x="3920" y="99"/>
                  <a:pt x="4019" y="0"/>
                  <a:pt x="4140" y="0"/>
                </a:cubicBezTo>
                <a:close/>
                <a:moveTo>
                  <a:pt x="2833" y="0"/>
                </a:moveTo>
                <a:cubicBezTo>
                  <a:pt x="2953" y="0"/>
                  <a:pt x="3052" y="99"/>
                  <a:pt x="3052" y="220"/>
                </a:cubicBezTo>
                <a:cubicBezTo>
                  <a:pt x="3052" y="340"/>
                  <a:pt x="2953" y="438"/>
                  <a:pt x="2833" y="438"/>
                </a:cubicBezTo>
                <a:cubicBezTo>
                  <a:pt x="2712" y="438"/>
                  <a:pt x="2613" y="340"/>
                  <a:pt x="2613" y="220"/>
                </a:cubicBezTo>
                <a:cubicBezTo>
                  <a:pt x="2613" y="99"/>
                  <a:pt x="2712" y="0"/>
                  <a:pt x="2833" y="0"/>
                </a:cubicBezTo>
                <a:close/>
                <a:moveTo>
                  <a:pt x="1526" y="0"/>
                </a:moveTo>
                <a:cubicBezTo>
                  <a:pt x="1646" y="0"/>
                  <a:pt x="1745" y="99"/>
                  <a:pt x="1745" y="220"/>
                </a:cubicBezTo>
                <a:cubicBezTo>
                  <a:pt x="1745" y="340"/>
                  <a:pt x="1646" y="438"/>
                  <a:pt x="1526" y="438"/>
                </a:cubicBezTo>
                <a:cubicBezTo>
                  <a:pt x="1405" y="438"/>
                  <a:pt x="1307" y="340"/>
                  <a:pt x="1307" y="220"/>
                </a:cubicBezTo>
                <a:cubicBezTo>
                  <a:pt x="1307" y="99"/>
                  <a:pt x="1405" y="0"/>
                  <a:pt x="1526" y="0"/>
                </a:cubicBezTo>
                <a:close/>
                <a:moveTo>
                  <a:pt x="220" y="0"/>
                </a:moveTo>
                <a:cubicBezTo>
                  <a:pt x="340" y="0"/>
                  <a:pt x="438" y="99"/>
                  <a:pt x="438" y="220"/>
                </a:cubicBezTo>
                <a:cubicBezTo>
                  <a:pt x="438" y="340"/>
                  <a:pt x="340" y="438"/>
                  <a:pt x="220" y="438"/>
                </a:cubicBezTo>
                <a:cubicBezTo>
                  <a:pt x="99" y="438"/>
                  <a:pt x="0" y="340"/>
                  <a:pt x="0" y="220"/>
                </a:cubicBezTo>
                <a:cubicBezTo>
                  <a:pt x="0" y="99"/>
                  <a:pt x="99" y="0"/>
                  <a:pt x="220" y="0"/>
                </a:cubicBezTo>
                <a:close/>
              </a:path>
            </a:pathLst>
          </a:custGeom>
          <a:solidFill>
            <a:srgbClr val="EEBA7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5" name="组合 104"/>
          <p:cNvGrpSpPr/>
          <p:nvPr/>
        </p:nvGrpSpPr>
        <p:grpSpPr>
          <a:xfrm>
            <a:off x="-1376680" y="-2847975"/>
            <a:ext cx="4575175" cy="4575175"/>
            <a:chOff x="12895" y="-790"/>
            <a:chExt cx="17574" cy="17574"/>
          </a:xfrm>
        </p:grpSpPr>
        <p:sp>
          <p:nvSpPr>
            <p:cNvPr id="106" name="椭圆 105"/>
            <p:cNvSpPr/>
            <p:nvPr/>
          </p:nvSpPr>
          <p:spPr>
            <a:xfrm>
              <a:off x="12895" y="-790"/>
              <a:ext cx="17575" cy="17575"/>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13178" y="-507"/>
              <a:ext cx="17008" cy="17008"/>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13462" y="-223"/>
              <a:ext cx="16441" cy="16441"/>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13745" y="60"/>
              <a:ext cx="15874" cy="15874"/>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4029" y="344"/>
              <a:ext cx="15307" cy="15307"/>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14312" y="627"/>
              <a:ext cx="14740" cy="14740"/>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14596" y="911"/>
              <a:ext cx="14173" cy="14173"/>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14879" y="1194"/>
              <a:ext cx="13606" cy="13606"/>
            </a:xfrm>
            <a:prstGeom prst="ellipse">
              <a:avLst/>
            </a:prstGeom>
            <a:noFill/>
            <a:ln w="7620">
              <a:gradFill>
                <a:gsLst>
                  <a:gs pos="0">
                    <a:srgbClr val="F7CB8C">
                      <a:alpha val="59000"/>
                    </a:srgbClr>
                  </a:gs>
                  <a:gs pos="100000">
                    <a:srgbClr val="E8AF61">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矩形 3"/>
          <p:cNvSpPr>
            <a:spLocks noChangeArrowheads="1"/>
          </p:cNvSpPr>
          <p:nvPr>
            <p:custDataLst>
              <p:tags r:id="rId2"/>
            </p:custDataLst>
          </p:nvPr>
        </p:nvSpPr>
        <p:spPr bwMode="auto">
          <a:xfrm>
            <a:off x="984885" y="130810"/>
            <a:ext cx="5375910" cy="459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t">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spcBef>
                <a:spcPct val="0"/>
              </a:spcBef>
              <a:buNone/>
              <a:defRPr/>
            </a:pPr>
            <a:r>
              <a:rPr lang="en-US" sz="2800" b="1">
                <a:solidFill>
                  <a:schemeClr val="bg1"/>
                </a:solidFill>
                <a:latin typeface="Times New Roman"/>
                <a:ea typeface="+mn-ea"/>
                <a:cs typeface="Times New Roman"/>
                <a:sym typeface="+mn-lt"/>
              </a:rPr>
              <a:t>Sales per reservation $1416</a:t>
            </a:r>
            <a:r>
              <a:rPr lang="en-US" sz="2000" b="1">
                <a:solidFill>
                  <a:schemeClr val="bg1"/>
                </a:solidFill>
                <a:latin typeface="Comic Sans MS"/>
                <a:ea typeface="+mn-ea"/>
                <a:cs typeface="Times New Roman"/>
                <a:sym typeface="+mn-lt"/>
              </a:rPr>
              <a:t> </a:t>
            </a:r>
            <a:r>
              <a:rPr lang="en-US" sz="2000">
                <a:solidFill>
                  <a:schemeClr val="bg1"/>
                </a:solidFill>
                <a:latin typeface="Arial"/>
                <a:ea typeface="+mn-ea"/>
                <a:cs typeface="Arial"/>
                <a:sym typeface="+mn-lt"/>
              </a:rPr>
              <a:t>➡️</a:t>
            </a:r>
            <a:r>
              <a:rPr lang="en-US" sz="2000" b="1">
                <a:solidFill>
                  <a:schemeClr val="bg1"/>
                </a:solidFill>
                <a:latin typeface="Comic Sans MS"/>
                <a:ea typeface="+mn-ea"/>
                <a:cs typeface="Times New Roman"/>
                <a:sym typeface="+mn-lt"/>
              </a:rPr>
              <a:t> </a:t>
            </a:r>
            <a:r>
              <a:rPr lang="en-US" sz="2800" b="1">
                <a:solidFill>
                  <a:schemeClr val="bg1"/>
                </a:solidFill>
                <a:latin typeface="Times New Roman"/>
                <a:ea typeface="+mn-ea"/>
                <a:cs typeface="Times New Roman"/>
                <a:sym typeface="+mn-lt"/>
              </a:rPr>
              <a:t>$2000</a:t>
            </a:r>
            <a:r>
              <a:rPr lang="en-US" sz="2000">
                <a:solidFill>
                  <a:schemeClr val="bg1"/>
                </a:solidFill>
                <a:latin typeface="Arial"/>
                <a:ea typeface="+mn-ea"/>
                <a:cs typeface="Arial"/>
                <a:sym typeface="+mn-lt"/>
              </a:rPr>
              <a:t>🚩</a:t>
            </a:r>
            <a:endParaRPr lang="zh-CN" altLang="en-US">
              <a:solidFill>
                <a:schemeClr val="bg1"/>
              </a:solidFill>
            </a:endParaRPr>
          </a:p>
        </p:txBody>
      </p:sp>
      <p:sp>
        <p:nvSpPr>
          <p:cNvPr id="83" name="矩形 82"/>
          <p:cNvSpPr/>
          <p:nvPr>
            <p:custDataLst>
              <p:tags r:id="rId3"/>
            </p:custDataLst>
          </p:nvPr>
        </p:nvSpPr>
        <p:spPr>
          <a:xfrm>
            <a:off x="170775" y="289846"/>
            <a:ext cx="526935" cy="584767"/>
          </a:xfrm>
          <a:prstGeom prst="rect">
            <a:avLst/>
          </a:prstGeom>
          <a:noFill/>
          <a:ln w="38100">
            <a:solidFill>
              <a:srgbClr val="27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4" name="矩形 83"/>
          <p:cNvSpPr/>
          <p:nvPr>
            <p:custDataLst>
              <p:tags r:id="rId4"/>
            </p:custDataLst>
          </p:nvPr>
        </p:nvSpPr>
        <p:spPr>
          <a:xfrm>
            <a:off x="340202" y="162444"/>
            <a:ext cx="488138" cy="438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86" name="图片 85" descr="Contoso"/>
          <p:cNvPicPr>
            <a:picLocks noChangeAspect="1"/>
          </p:cNvPicPr>
          <p:nvPr>
            <p:custDataLst>
              <p:tags r:id="rId5"/>
            </p:custDataLst>
          </p:nvPr>
        </p:nvPicPr>
        <p:blipFill>
          <a:blip r:embed="rId9"/>
          <a:stretch>
            <a:fillRect/>
          </a:stretch>
        </p:blipFill>
        <p:spPr>
          <a:xfrm>
            <a:off x="11335385" y="1270"/>
            <a:ext cx="855345" cy="855345"/>
          </a:xfrm>
          <a:prstGeom prst="rect">
            <a:avLst/>
          </a:prstGeom>
        </p:spPr>
      </p:pic>
      <p:pic>
        <p:nvPicPr>
          <p:cNvPr id="2" name="Picture 1" descr="A graph of different colored bars&#10;&#10;Description automatically generated">
            <a:extLst>
              <a:ext uri="{FF2B5EF4-FFF2-40B4-BE49-F238E27FC236}">
                <a16:creationId xmlns:a16="http://schemas.microsoft.com/office/drawing/2014/main" id="{18344418-1728-A784-C209-71EC9C6F852B}"/>
              </a:ext>
            </a:extLst>
          </p:cNvPr>
          <p:cNvPicPr>
            <a:picLocks noChangeAspect="1"/>
          </p:cNvPicPr>
          <p:nvPr/>
        </p:nvPicPr>
        <p:blipFill>
          <a:blip r:embed="rId10"/>
          <a:stretch>
            <a:fillRect/>
          </a:stretch>
        </p:blipFill>
        <p:spPr>
          <a:xfrm>
            <a:off x="3671609" y="805012"/>
            <a:ext cx="4890984" cy="2908615"/>
          </a:xfrm>
          <a:prstGeom prst="rect">
            <a:avLst/>
          </a:prstGeom>
        </p:spPr>
      </p:pic>
      <p:pic>
        <p:nvPicPr>
          <p:cNvPr id="3" name="Picture 2" descr="A graph of a graph&#10;&#10;Description automatically generated">
            <a:extLst>
              <a:ext uri="{FF2B5EF4-FFF2-40B4-BE49-F238E27FC236}">
                <a16:creationId xmlns:a16="http://schemas.microsoft.com/office/drawing/2014/main" id="{7A3F1E4C-7C21-06E9-4E19-043FEE4F2F60}"/>
              </a:ext>
            </a:extLst>
          </p:cNvPr>
          <p:cNvPicPr>
            <a:picLocks noChangeAspect="1"/>
          </p:cNvPicPr>
          <p:nvPr/>
        </p:nvPicPr>
        <p:blipFill>
          <a:blip r:embed="rId11"/>
          <a:stretch>
            <a:fillRect/>
          </a:stretch>
        </p:blipFill>
        <p:spPr>
          <a:xfrm>
            <a:off x="6633878" y="3924973"/>
            <a:ext cx="4574296" cy="2637427"/>
          </a:xfrm>
          <a:prstGeom prst="rect">
            <a:avLst/>
          </a:prstGeom>
        </p:spPr>
      </p:pic>
      <p:pic>
        <p:nvPicPr>
          <p:cNvPr id="4" name="Picture 3" descr="A graph of a graph&#10;&#10;Description automatically generated">
            <a:extLst>
              <a:ext uri="{FF2B5EF4-FFF2-40B4-BE49-F238E27FC236}">
                <a16:creationId xmlns:a16="http://schemas.microsoft.com/office/drawing/2014/main" id="{94590515-B8E7-F352-836A-FF71A9E7A926}"/>
              </a:ext>
            </a:extLst>
          </p:cNvPr>
          <p:cNvPicPr>
            <a:picLocks noChangeAspect="1"/>
          </p:cNvPicPr>
          <p:nvPr/>
        </p:nvPicPr>
        <p:blipFill>
          <a:blip r:embed="rId12"/>
          <a:stretch>
            <a:fillRect/>
          </a:stretch>
        </p:blipFill>
        <p:spPr>
          <a:xfrm>
            <a:off x="774316" y="3932401"/>
            <a:ext cx="4632277" cy="2629518"/>
          </a:xfrm>
          <a:prstGeom prst="rect">
            <a:avLst/>
          </a:prstGeom>
        </p:spPr>
      </p:pic>
      <p:sp>
        <p:nvSpPr>
          <p:cNvPr id="7" name="TextBox 6">
            <a:extLst>
              <a:ext uri="{FF2B5EF4-FFF2-40B4-BE49-F238E27FC236}">
                <a16:creationId xmlns:a16="http://schemas.microsoft.com/office/drawing/2014/main" id="{341527FD-CC26-1F9C-3C4D-E025C0E82A00}"/>
              </a:ext>
            </a:extLst>
          </p:cNvPr>
          <p:cNvSpPr txBox="1"/>
          <p:nvPr/>
        </p:nvSpPr>
        <p:spPr>
          <a:xfrm>
            <a:off x="8648700" y="1905000"/>
            <a:ext cx="30007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FFFFFF"/>
                </a:solidFill>
                <a:latin typeface="Times New Roman"/>
                <a:cs typeface="Times New Roman"/>
              </a:rPr>
              <a:t>Expand couple rooms and implement room upgrades</a:t>
            </a:r>
            <a:r>
              <a:rPr lang="en-US">
                <a:solidFill>
                  <a:srgbClr val="FFFFFF"/>
                </a:solidFill>
                <a:latin typeface="Times New Roman"/>
                <a:cs typeface="Times New Roman"/>
              </a:rPr>
              <a:t> </a:t>
            </a:r>
          </a:p>
        </p:txBody>
      </p:sp>
      <p:sp>
        <p:nvSpPr>
          <p:cNvPr id="12" name="TextBox 11">
            <a:extLst>
              <a:ext uri="{FF2B5EF4-FFF2-40B4-BE49-F238E27FC236}">
                <a16:creationId xmlns:a16="http://schemas.microsoft.com/office/drawing/2014/main" id="{36A29E2C-8712-8008-A46B-C895FAFBD39D}"/>
              </a:ext>
            </a:extLst>
          </p:cNvPr>
          <p:cNvSpPr txBox="1"/>
          <p:nvPr/>
        </p:nvSpPr>
        <p:spPr>
          <a:xfrm>
            <a:off x="947779" y="1535811"/>
            <a:ext cx="255987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FFFFFF"/>
                </a:solidFill>
                <a:latin typeface="Times New Roman"/>
              </a:rPr>
              <a:t>Cross-sell additional services or amenities, especially sports packages; promote spa treatments during certain seasons</a:t>
            </a:r>
            <a:endParaRPr lang="en-US" sz="2000">
              <a:solidFill>
                <a:srgbClr val="FFFFFF"/>
              </a:solidFill>
              <a:latin typeface="Times New Roman"/>
              <a:cs typeface="Times New Roman"/>
            </a:endParaRPr>
          </a:p>
        </p:txBody>
      </p:sp>
    </p:spTree>
    <p:custDataLst>
      <p:tags r:id="rId1"/>
    </p:custDataLst>
    <p:extLst>
      <p:ext uri="{BB962C8B-B14F-4D97-AF65-F5344CB8AC3E}">
        <p14:creationId xmlns:p14="http://schemas.microsoft.com/office/powerpoint/2010/main" val="40803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ywiaGRpZCI6IjMwOWFjNjc0ZmY5ZmQ2NjUyZmVlOTYxMmUxNTg1OGRhIiwidXNlckNvdW50Ijoz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809be1e-0b58-4ec1-9247-3741c34d723f" xsi:nil="true"/>
    <lcf76f155ced4ddcb4097134ff3c332f xmlns="50d815bb-ff03-466c-95f2-48e7e204437a">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572B1BE843DBC4DA5482159EFA6E502" ma:contentTypeVersion="9" ma:contentTypeDescription="Create a new document." ma:contentTypeScope="" ma:versionID="f0a57f5c6c043a209e791d399ef71ce6">
  <xsd:schema xmlns:xsd="http://www.w3.org/2001/XMLSchema" xmlns:xs="http://www.w3.org/2001/XMLSchema" xmlns:p="http://schemas.microsoft.com/office/2006/metadata/properties" xmlns:ns2="50d815bb-ff03-466c-95f2-48e7e204437a" xmlns:ns3="d809be1e-0b58-4ec1-9247-3741c34d723f" targetNamespace="http://schemas.microsoft.com/office/2006/metadata/properties" ma:root="true" ma:fieldsID="bd75ebd98988d4dd77901ca1493cd3c5" ns2:_="" ns3:_="">
    <xsd:import namespace="50d815bb-ff03-466c-95f2-48e7e204437a"/>
    <xsd:import namespace="d809be1e-0b58-4ec1-9247-3741c34d723f"/>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d815bb-ff03-466c-95f2-48e7e204437a"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2b026aac-6b52-4d7e-a64d-f3ee90946f56"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809be1e-0b58-4ec1-9247-3741c34d723f"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37501df-4e90-4ab2-b0b7-8b1b0a923a0a}" ma:internalName="TaxCatchAll" ma:showField="CatchAllData" ma:web="d809be1e-0b58-4ec1-9247-3741c34d723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4116D4-BB19-4DE8-AEEF-841931D9ABEB}">
  <ds:schemaRefs>
    <ds:schemaRef ds:uri="50d815bb-ff03-466c-95f2-48e7e204437a"/>
    <ds:schemaRef ds:uri="d809be1e-0b58-4ec1-9247-3741c34d723f"/>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AA8ADA0-CBF1-45AF-8CFA-6D37524BDFEC}">
  <ds:schemaRefs>
    <ds:schemaRef ds:uri="50d815bb-ff03-466c-95f2-48e7e204437a"/>
    <ds:schemaRef ds:uri="d809be1e-0b58-4ec1-9247-3741c34d723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75E800B-A408-4ADF-BC27-83D319EDDE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5891</Words>
  <Application>Microsoft Office PowerPoint</Application>
  <PresentationFormat>Widescreen</PresentationFormat>
  <Paragraphs>101</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微软雅黑</vt:lpstr>
      <vt:lpstr>宋体</vt:lpstr>
      <vt:lpstr>Arial</vt:lpstr>
      <vt:lpstr>Calibri</vt:lpstr>
      <vt:lpstr>Comic Sans MS</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63135</dc:creator>
  <cp:lastModifiedBy>Hitesh Rathi</cp:lastModifiedBy>
  <cp:revision>1</cp:revision>
  <dcterms:created xsi:type="dcterms:W3CDTF">2019-06-19T02:08:00Z</dcterms:created>
  <dcterms:modified xsi:type="dcterms:W3CDTF">2026-01-15T08:50:04Z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ICV">
    <vt:lpwstr>7DD65B6F4D594BDE8FBF34CAE9FDA06F_11</vt:lpwstr>
  </property>
  <property fmtid="{D5CDD505-2E9C-101B-9397-08002B2CF9AE}" pid="4" name="KSOTemplateUUID">
    <vt:lpwstr>v1.0_mb_u3pUnaA+55VkrMrxh9QufQ==</vt:lpwstr>
  </property>
  <property fmtid="{D5CDD505-2E9C-101B-9397-08002B2CF9AE}" pid="5" name="ContentTypeId">
    <vt:lpwstr>0x0101009572B1BE843DBC4DA5482159EFA6E502</vt:lpwstr>
  </property>
  <property fmtid="{D5CDD505-2E9C-101B-9397-08002B2CF9AE}" pid="6" name="MediaServiceImageTags">
    <vt:lpwstr/>
  </property>
</Properties>
</file>